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84" r:id="rId5"/>
    <p:sldId id="303" r:id="rId6"/>
    <p:sldId id="259" r:id="rId7"/>
    <p:sldId id="310" r:id="rId8"/>
    <p:sldId id="309" r:id="rId9"/>
    <p:sldId id="313" r:id="rId10"/>
    <p:sldId id="311" r:id="rId11"/>
    <p:sldId id="312" r:id="rId12"/>
    <p:sldId id="316" r:id="rId13"/>
    <p:sldId id="314" r:id="rId14"/>
    <p:sldId id="317" r:id="rId15"/>
    <p:sldId id="315" r:id="rId16"/>
    <p:sldId id="305" r:id="rId17"/>
    <p:sldId id="275"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Montserrat Extra-Bold" panose="020B0604020202020204" charset="0"/>
      <p:regular r:id="rId24"/>
    </p:embeddedFont>
    <p:embeddedFont>
      <p:font typeface="Montserrat Extra-Bold Italics" panose="020B0604020202020204" charset="0"/>
      <p:regular r:id="rId25"/>
    </p:embeddedFont>
    <p:embeddedFont>
      <p:font typeface="Roboto" panose="020000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6A015D-B98B-42C6-A999-0B017F51B087}">
          <p14:sldIdLst>
            <p14:sldId id="256"/>
            <p14:sldId id="257"/>
            <p14:sldId id="258"/>
            <p14:sldId id="284"/>
            <p14:sldId id="303"/>
            <p14:sldId id="259"/>
            <p14:sldId id="310"/>
            <p14:sldId id="309"/>
            <p14:sldId id="313"/>
            <p14:sldId id="311"/>
            <p14:sldId id="312"/>
            <p14:sldId id="316"/>
            <p14:sldId id="314"/>
            <p14:sldId id="317"/>
            <p14:sldId id="315"/>
            <p14:sldId id="305"/>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5DA03-83F5-4B65-AFB8-1D3ABEFBBC9D}" v="1242" dt="2023-06-16T16:12:01.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898" autoAdjust="0"/>
  </p:normalViewPr>
  <p:slideViewPr>
    <p:cSldViewPr>
      <p:cViewPr varScale="1">
        <p:scale>
          <a:sx n="62" d="100"/>
          <a:sy n="62" d="100"/>
        </p:scale>
        <p:origin x="25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000" b="1" dirty="0" err="1">
                <a:solidFill>
                  <a:srgbClr val="FF0000"/>
                </a:solidFill>
                <a:latin typeface="Arial" panose="020B0604020202020204" pitchFamily="34" charset="0"/>
                <a:cs typeface="Arial" panose="020B0604020202020204" pitchFamily="34" charset="0"/>
              </a:rPr>
              <a:t>Biểu</a:t>
            </a:r>
            <a:r>
              <a:rPr lang="en-US" sz="3000" b="1" baseline="0" dirty="0">
                <a:solidFill>
                  <a:srgbClr val="FF0000"/>
                </a:solidFill>
                <a:latin typeface="Arial" panose="020B0604020202020204" pitchFamily="34" charset="0"/>
                <a:cs typeface="Arial" panose="020B0604020202020204" pitchFamily="34" charset="0"/>
              </a:rPr>
              <a:t> </a:t>
            </a:r>
            <a:r>
              <a:rPr lang="en-US" sz="3000" b="1" baseline="0" dirty="0" err="1">
                <a:solidFill>
                  <a:srgbClr val="FF0000"/>
                </a:solidFill>
                <a:latin typeface="Arial" panose="020B0604020202020204" pitchFamily="34" charset="0"/>
                <a:cs typeface="Arial" panose="020B0604020202020204" pitchFamily="34" charset="0"/>
              </a:rPr>
              <a:t>đồ</a:t>
            </a:r>
            <a:r>
              <a:rPr lang="en-US" sz="3000" b="1" baseline="0" dirty="0">
                <a:solidFill>
                  <a:srgbClr val="FF0000"/>
                </a:solidFill>
                <a:latin typeface="Arial" panose="020B0604020202020204" pitchFamily="34" charset="0"/>
                <a:cs typeface="Arial" panose="020B0604020202020204" pitchFamily="34" charset="0"/>
              </a:rPr>
              <a:t> </a:t>
            </a:r>
            <a:r>
              <a:rPr lang="en-US" sz="3000" b="1" baseline="0" dirty="0" err="1">
                <a:solidFill>
                  <a:srgbClr val="FF0000"/>
                </a:solidFill>
                <a:latin typeface="Arial" panose="020B0604020202020204" pitchFamily="34" charset="0"/>
                <a:cs typeface="Arial" panose="020B0604020202020204" pitchFamily="34" charset="0"/>
              </a:rPr>
              <a:t>phân</a:t>
            </a:r>
            <a:r>
              <a:rPr lang="en-US" sz="3000" b="1" baseline="0" dirty="0">
                <a:solidFill>
                  <a:srgbClr val="FF0000"/>
                </a:solidFill>
                <a:latin typeface="Arial" panose="020B0604020202020204" pitchFamily="34" charset="0"/>
                <a:cs typeface="Arial" panose="020B0604020202020204" pitchFamily="34" charset="0"/>
              </a:rPr>
              <a:t> chia </a:t>
            </a:r>
            <a:r>
              <a:rPr lang="en-US" sz="3000" b="1" baseline="0" dirty="0" err="1">
                <a:solidFill>
                  <a:srgbClr val="FF0000"/>
                </a:solidFill>
                <a:latin typeface="Arial" panose="020B0604020202020204" pitchFamily="34" charset="0"/>
                <a:cs typeface="Arial" panose="020B0604020202020204" pitchFamily="34" charset="0"/>
              </a:rPr>
              <a:t>dữ</a:t>
            </a:r>
            <a:r>
              <a:rPr lang="en-US" sz="3000" b="1" baseline="0" dirty="0">
                <a:solidFill>
                  <a:srgbClr val="FF0000"/>
                </a:solidFill>
                <a:latin typeface="Arial" panose="020B0604020202020204" pitchFamily="34" charset="0"/>
                <a:cs typeface="Arial" panose="020B0604020202020204" pitchFamily="34" charset="0"/>
              </a:rPr>
              <a:t> </a:t>
            </a:r>
            <a:r>
              <a:rPr lang="en-US" sz="3000" b="1" baseline="0" dirty="0" err="1">
                <a:solidFill>
                  <a:srgbClr val="FF0000"/>
                </a:solidFill>
                <a:latin typeface="Arial" panose="020B0604020202020204" pitchFamily="34" charset="0"/>
                <a:cs typeface="Arial" panose="020B0604020202020204" pitchFamily="34" charset="0"/>
              </a:rPr>
              <a:t>liệu</a:t>
            </a:r>
            <a:endParaRPr lang="en-US" sz="3000" b="1" dirty="0">
              <a:solidFill>
                <a:srgbClr val="FF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Validitionn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Normal</c:v>
                </c:pt>
                <c:pt idx="1">
                  <c:v>Ulcerative colitis</c:v>
                </c:pt>
                <c:pt idx="2">
                  <c:v>Polyp</c:v>
                </c:pt>
                <c:pt idx="3">
                  <c:v>Esophagitis</c:v>
                </c:pt>
              </c:strCache>
            </c:strRef>
          </c:cat>
          <c:val>
            <c:numRef>
              <c:f>Sheet1!$B$2:$B$5</c:f>
              <c:numCache>
                <c:formatCode>General</c:formatCode>
                <c:ptCount val="4"/>
                <c:pt idx="0">
                  <c:v>500</c:v>
                </c:pt>
                <c:pt idx="1">
                  <c:v>500</c:v>
                </c:pt>
                <c:pt idx="2">
                  <c:v>500</c:v>
                </c:pt>
                <c:pt idx="3">
                  <c:v>500</c:v>
                </c:pt>
              </c:numCache>
            </c:numRef>
          </c:val>
          <c:extLst>
            <c:ext xmlns:c16="http://schemas.microsoft.com/office/drawing/2014/chart" uri="{C3380CC4-5D6E-409C-BE32-E72D297353CC}">
              <c16:uniqueId val="{00000000-4722-450A-BE54-FF2EDB215AC8}"/>
            </c:ext>
          </c:extLst>
        </c:ser>
        <c:ser>
          <c:idx val="1"/>
          <c:order val="1"/>
          <c:tx>
            <c:strRef>
              <c:f>Sheet1!$C$1</c:f>
              <c:strCache>
                <c:ptCount val="1"/>
                <c:pt idx="0">
                  <c:v>Train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Normal</c:v>
                </c:pt>
                <c:pt idx="1">
                  <c:v>Ulcerative colitis</c:v>
                </c:pt>
                <c:pt idx="2">
                  <c:v>Polyp</c:v>
                </c:pt>
                <c:pt idx="3">
                  <c:v>Esophagitis</c:v>
                </c:pt>
              </c:strCache>
            </c:strRef>
          </c:cat>
          <c:val>
            <c:numRef>
              <c:f>Sheet1!$C$2:$C$5</c:f>
              <c:numCache>
                <c:formatCode>General</c:formatCode>
                <c:ptCount val="4"/>
                <c:pt idx="0">
                  <c:v>800</c:v>
                </c:pt>
                <c:pt idx="1">
                  <c:v>800</c:v>
                </c:pt>
                <c:pt idx="2">
                  <c:v>800</c:v>
                </c:pt>
                <c:pt idx="3">
                  <c:v>800</c:v>
                </c:pt>
              </c:numCache>
            </c:numRef>
          </c:val>
          <c:extLst>
            <c:ext xmlns:c16="http://schemas.microsoft.com/office/drawing/2014/chart" uri="{C3380CC4-5D6E-409C-BE32-E72D297353CC}">
              <c16:uniqueId val="{00000001-4722-450A-BE54-FF2EDB215AC8}"/>
            </c:ext>
          </c:extLst>
        </c:ser>
        <c:ser>
          <c:idx val="2"/>
          <c:order val="2"/>
          <c:tx>
            <c:strRef>
              <c:f>Sheet1!$D$1</c:f>
              <c:strCache>
                <c:ptCount val="1"/>
                <c:pt idx="0">
                  <c:v>Test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Normal</c:v>
                </c:pt>
                <c:pt idx="1">
                  <c:v>Ulcerative colitis</c:v>
                </c:pt>
                <c:pt idx="2">
                  <c:v>Polyp</c:v>
                </c:pt>
                <c:pt idx="3">
                  <c:v>Esophagitis</c:v>
                </c:pt>
              </c:strCache>
            </c:strRef>
          </c:cat>
          <c:val>
            <c:numRef>
              <c:f>Sheet1!$D$2:$D$5</c:f>
              <c:numCache>
                <c:formatCode>General</c:formatCode>
                <c:ptCount val="4"/>
                <c:pt idx="0">
                  <c:v>200</c:v>
                </c:pt>
                <c:pt idx="1">
                  <c:v>200</c:v>
                </c:pt>
                <c:pt idx="2">
                  <c:v>200</c:v>
                </c:pt>
                <c:pt idx="3">
                  <c:v>200</c:v>
                </c:pt>
              </c:numCache>
            </c:numRef>
          </c:val>
          <c:extLst>
            <c:ext xmlns:c16="http://schemas.microsoft.com/office/drawing/2014/chart" uri="{C3380CC4-5D6E-409C-BE32-E72D297353CC}">
              <c16:uniqueId val="{00000002-4722-450A-BE54-FF2EDB215AC8}"/>
            </c:ext>
          </c:extLst>
        </c:ser>
        <c:dLbls>
          <c:showLegendKey val="0"/>
          <c:showVal val="0"/>
          <c:showCatName val="0"/>
          <c:showSerName val="0"/>
          <c:showPercent val="0"/>
          <c:showBubbleSize val="0"/>
        </c:dLbls>
        <c:gapWidth val="150"/>
        <c:overlap val="100"/>
        <c:axId val="830279040"/>
        <c:axId val="830278080"/>
      </c:barChart>
      <c:catAx>
        <c:axId val="83027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830278080"/>
        <c:crosses val="autoZero"/>
        <c:auto val="1"/>
        <c:lblAlgn val="ctr"/>
        <c:lblOffset val="100"/>
        <c:noMultiLvlLbl val="0"/>
      </c:catAx>
      <c:valAx>
        <c:axId val="830278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0279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000">
                <a:latin typeface="Arial" panose="020B0604020202020204" pitchFamily="34" charset="0"/>
                <a:cs typeface="Arial" panose="020B0604020202020204" pitchFamily="34" charset="0"/>
              </a:rPr>
              <a:t>Accurary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DenseNet121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0.9355</c:v>
                </c:pt>
              </c:numCache>
            </c:numRef>
          </c:val>
          <c:extLst>
            <c:ext xmlns:c16="http://schemas.microsoft.com/office/drawing/2014/chart" uri="{C3380CC4-5D6E-409C-BE32-E72D297353CC}">
              <c16:uniqueId val="{00000000-6C63-4FF1-B012-3CC5D9B365A3}"/>
            </c:ext>
          </c:extLst>
        </c:ser>
        <c:ser>
          <c:idx val="1"/>
          <c:order val="1"/>
          <c:tx>
            <c:strRef>
              <c:f>Sheet1!$C$1</c:f>
              <c:strCache>
                <c:ptCount val="1"/>
                <c:pt idx="0">
                  <c:v>InceptionV3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0.76729999999999998</c:v>
                </c:pt>
              </c:numCache>
            </c:numRef>
          </c:val>
          <c:extLst>
            <c:ext xmlns:c16="http://schemas.microsoft.com/office/drawing/2014/chart" uri="{C3380CC4-5D6E-409C-BE32-E72D297353CC}">
              <c16:uniqueId val="{00000001-6C63-4FF1-B012-3CC5D9B365A3}"/>
            </c:ext>
          </c:extLst>
        </c:ser>
        <c:ser>
          <c:idx val="2"/>
          <c:order val="2"/>
          <c:tx>
            <c:strRef>
              <c:f>Sheet1!$D$1</c:f>
              <c:strCache>
                <c:ptCount val="1"/>
                <c:pt idx="0">
                  <c:v>EfficientNetB2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0.9869</c:v>
                </c:pt>
              </c:numCache>
            </c:numRef>
          </c:val>
          <c:extLst>
            <c:ext xmlns:c16="http://schemas.microsoft.com/office/drawing/2014/chart" uri="{C3380CC4-5D6E-409C-BE32-E72D297353CC}">
              <c16:uniqueId val="{00000002-6C63-4FF1-B012-3CC5D9B365A3}"/>
            </c:ext>
          </c:extLst>
        </c:ser>
        <c:ser>
          <c:idx val="3"/>
          <c:order val="3"/>
          <c:tx>
            <c:strRef>
              <c:f>Sheet1!$E$1</c:f>
              <c:strCache>
                <c:ptCount val="1"/>
                <c:pt idx="0">
                  <c:v>EfficientNetV2L</c:v>
                </c:pt>
              </c:strCache>
            </c:strRef>
          </c:tx>
          <c:spPr>
            <a:solidFill>
              <a:schemeClr val="accent4"/>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6-6C63-4FF1-B012-3CC5D9B365A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0.98099999999999998</c:v>
                </c:pt>
              </c:numCache>
            </c:numRef>
          </c:val>
          <c:extLst>
            <c:ext xmlns:c16="http://schemas.microsoft.com/office/drawing/2014/chart" uri="{C3380CC4-5D6E-409C-BE32-E72D297353CC}">
              <c16:uniqueId val="{00000003-6C63-4FF1-B012-3CC5D9B365A3}"/>
            </c:ext>
          </c:extLst>
        </c:ser>
        <c:ser>
          <c:idx val="4"/>
          <c:order val="4"/>
          <c:tx>
            <c:strRef>
              <c:f>Sheet1!$F$1</c:f>
              <c:strCache>
                <c:ptCount val="1"/>
                <c:pt idx="0">
                  <c:v>VGG19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0.97370000000000001</c:v>
                </c:pt>
              </c:numCache>
            </c:numRef>
          </c:val>
          <c:extLst>
            <c:ext xmlns:c16="http://schemas.microsoft.com/office/drawing/2014/chart" uri="{C3380CC4-5D6E-409C-BE32-E72D297353CC}">
              <c16:uniqueId val="{00000004-6C63-4FF1-B012-3CC5D9B365A3}"/>
            </c:ext>
          </c:extLst>
        </c:ser>
        <c:ser>
          <c:idx val="5"/>
          <c:order val="5"/>
          <c:tx>
            <c:strRef>
              <c:f>Sheet1!$G$1</c:f>
              <c:strCache>
                <c:ptCount val="1"/>
                <c:pt idx="0">
                  <c:v>Unet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Sheet1!$G$2</c:f>
              <c:numCache>
                <c:formatCode>General</c:formatCode>
                <c:ptCount val="1"/>
                <c:pt idx="0">
                  <c:v>0.86580000000000001</c:v>
                </c:pt>
              </c:numCache>
            </c:numRef>
          </c:val>
          <c:extLst>
            <c:ext xmlns:c16="http://schemas.microsoft.com/office/drawing/2014/chart" uri="{C3380CC4-5D6E-409C-BE32-E72D297353CC}">
              <c16:uniqueId val="{00000005-6C63-4FF1-B012-3CC5D9B365A3}"/>
            </c:ext>
          </c:extLst>
        </c:ser>
        <c:dLbls>
          <c:showLegendKey val="0"/>
          <c:showVal val="0"/>
          <c:showCatName val="0"/>
          <c:showSerName val="0"/>
          <c:showPercent val="0"/>
          <c:showBubbleSize val="0"/>
        </c:dLbls>
        <c:gapWidth val="219"/>
        <c:overlap val="-27"/>
        <c:axId val="127873328"/>
        <c:axId val="127874288"/>
      </c:barChart>
      <c:catAx>
        <c:axId val="12787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74288"/>
        <c:crosses val="autoZero"/>
        <c:auto val="1"/>
        <c:lblAlgn val="ctr"/>
        <c:lblOffset val="100"/>
        <c:noMultiLvlLbl val="0"/>
      </c:catAx>
      <c:valAx>
        <c:axId val="12787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7873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000">
                <a:latin typeface="Arial" panose="020B0604020202020204" pitchFamily="34" charset="0"/>
                <a:cs typeface="Arial" panose="020B0604020202020204" pitchFamily="34" charset="0"/>
              </a:rPr>
              <a:t>Accurary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DenseNet121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0.78700000000000003</c:v>
                </c:pt>
              </c:numCache>
            </c:numRef>
          </c:val>
          <c:extLst>
            <c:ext xmlns:c16="http://schemas.microsoft.com/office/drawing/2014/chart" uri="{C3380CC4-5D6E-409C-BE32-E72D297353CC}">
              <c16:uniqueId val="{00000000-DF84-4F13-B588-CB6535FADD02}"/>
            </c:ext>
          </c:extLst>
        </c:ser>
        <c:ser>
          <c:idx val="1"/>
          <c:order val="1"/>
          <c:tx>
            <c:strRef>
              <c:f>Sheet1!$C$1</c:f>
              <c:strCache>
                <c:ptCount val="1"/>
                <c:pt idx="0">
                  <c:v>InceptionV3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0.6925</c:v>
                </c:pt>
              </c:numCache>
            </c:numRef>
          </c:val>
          <c:extLst>
            <c:ext xmlns:c16="http://schemas.microsoft.com/office/drawing/2014/chart" uri="{C3380CC4-5D6E-409C-BE32-E72D297353CC}">
              <c16:uniqueId val="{00000001-DF84-4F13-B588-CB6535FADD02}"/>
            </c:ext>
          </c:extLst>
        </c:ser>
        <c:ser>
          <c:idx val="2"/>
          <c:order val="2"/>
          <c:tx>
            <c:strRef>
              <c:f>Sheet1!$D$1</c:f>
              <c:strCache>
                <c:ptCount val="1"/>
                <c:pt idx="0">
                  <c:v>EfficientNetB2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0.94650000000000001</c:v>
                </c:pt>
              </c:numCache>
            </c:numRef>
          </c:val>
          <c:extLst>
            <c:ext xmlns:c16="http://schemas.microsoft.com/office/drawing/2014/chart" uri="{C3380CC4-5D6E-409C-BE32-E72D297353CC}">
              <c16:uniqueId val="{00000002-DF84-4F13-B588-CB6535FADD02}"/>
            </c:ext>
          </c:extLst>
        </c:ser>
        <c:ser>
          <c:idx val="3"/>
          <c:order val="3"/>
          <c:tx>
            <c:strRef>
              <c:f>Sheet1!$E$1</c:f>
              <c:strCache>
                <c:ptCount val="1"/>
                <c:pt idx="0">
                  <c:v>EfficientNetV2L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0.91900000000000004</c:v>
                </c:pt>
              </c:numCache>
            </c:numRef>
          </c:val>
          <c:extLst>
            <c:ext xmlns:c16="http://schemas.microsoft.com/office/drawing/2014/chart" uri="{C3380CC4-5D6E-409C-BE32-E72D297353CC}">
              <c16:uniqueId val="{00000003-DF84-4F13-B588-CB6535FADD02}"/>
            </c:ext>
          </c:extLst>
        </c:ser>
        <c:ser>
          <c:idx val="4"/>
          <c:order val="4"/>
          <c:tx>
            <c:strRef>
              <c:f>Sheet1!$F$1</c:f>
              <c:strCache>
                <c:ptCount val="1"/>
                <c:pt idx="0">
                  <c:v>VGG19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0.88500000000000001</c:v>
                </c:pt>
              </c:numCache>
            </c:numRef>
          </c:val>
          <c:extLst>
            <c:ext xmlns:c16="http://schemas.microsoft.com/office/drawing/2014/chart" uri="{C3380CC4-5D6E-409C-BE32-E72D297353CC}">
              <c16:uniqueId val="{00000004-DF84-4F13-B588-CB6535FADD02}"/>
            </c:ext>
          </c:extLst>
        </c:ser>
        <c:ser>
          <c:idx val="5"/>
          <c:order val="5"/>
          <c:tx>
            <c:strRef>
              <c:f>Sheet1!$G$1</c:f>
              <c:strCache>
                <c:ptCount val="1"/>
                <c:pt idx="0">
                  <c:v>Unet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Sheet1!$G$2</c:f>
              <c:numCache>
                <c:formatCode>General</c:formatCode>
                <c:ptCount val="1"/>
                <c:pt idx="0">
                  <c:v>0.86529999999999996</c:v>
                </c:pt>
              </c:numCache>
            </c:numRef>
          </c:val>
          <c:extLst>
            <c:ext xmlns:c16="http://schemas.microsoft.com/office/drawing/2014/chart" uri="{C3380CC4-5D6E-409C-BE32-E72D297353CC}">
              <c16:uniqueId val="{00000005-DF84-4F13-B588-CB6535FADD02}"/>
            </c:ext>
          </c:extLst>
        </c:ser>
        <c:dLbls>
          <c:showLegendKey val="0"/>
          <c:showVal val="0"/>
          <c:showCatName val="0"/>
          <c:showSerName val="0"/>
          <c:showPercent val="0"/>
          <c:showBubbleSize val="0"/>
        </c:dLbls>
        <c:gapWidth val="219"/>
        <c:overlap val="-27"/>
        <c:axId val="127873328"/>
        <c:axId val="127874288"/>
      </c:barChart>
      <c:catAx>
        <c:axId val="12787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74288"/>
        <c:crosses val="autoZero"/>
        <c:auto val="1"/>
        <c:lblAlgn val="ctr"/>
        <c:lblOffset val="100"/>
        <c:noMultiLvlLbl val="0"/>
      </c:catAx>
      <c:valAx>
        <c:axId val="12787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7873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000">
                <a:latin typeface="Arial" panose="020B0604020202020204" pitchFamily="34" charset="0"/>
                <a:cs typeface="Arial" panose="020B0604020202020204" pitchFamily="34" charset="0"/>
              </a:rPr>
              <a:t>Loss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DenseNet121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0.18640000000000001</c:v>
                </c:pt>
              </c:numCache>
            </c:numRef>
          </c:val>
          <c:extLst>
            <c:ext xmlns:c16="http://schemas.microsoft.com/office/drawing/2014/chart" uri="{C3380CC4-5D6E-409C-BE32-E72D297353CC}">
              <c16:uniqueId val="{00000000-CE2D-4312-A25E-08E5564D5319}"/>
            </c:ext>
          </c:extLst>
        </c:ser>
        <c:ser>
          <c:idx val="1"/>
          <c:order val="1"/>
          <c:tx>
            <c:strRef>
              <c:f>Sheet1!$C$1</c:f>
              <c:strCache>
                <c:ptCount val="1"/>
                <c:pt idx="0">
                  <c:v>InceptionV3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0.61499999999999999</c:v>
                </c:pt>
              </c:numCache>
            </c:numRef>
          </c:val>
          <c:extLst>
            <c:ext xmlns:c16="http://schemas.microsoft.com/office/drawing/2014/chart" uri="{C3380CC4-5D6E-409C-BE32-E72D297353CC}">
              <c16:uniqueId val="{00000001-CE2D-4312-A25E-08E5564D5319}"/>
            </c:ext>
          </c:extLst>
        </c:ser>
        <c:ser>
          <c:idx val="2"/>
          <c:order val="2"/>
          <c:tx>
            <c:strRef>
              <c:f>Sheet1!$D$1</c:f>
              <c:strCache>
                <c:ptCount val="1"/>
                <c:pt idx="0">
                  <c:v>EfficientNetB2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3.3599999999999998E-2</c:v>
                </c:pt>
              </c:numCache>
            </c:numRef>
          </c:val>
          <c:extLst>
            <c:ext xmlns:c16="http://schemas.microsoft.com/office/drawing/2014/chart" uri="{C3380CC4-5D6E-409C-BE32-E72D297353CC}">
              <c16:uniqueId val="{00000002-CE2D-4312-A25E-08E5564D5319}"/>
            </c:ext>
          </c:extLst>
        </c:ser>
        <c:ser>
          <c:idx val="3"/>
          <c:order val="3"/>
          <c:tx>
            <c:strRef>
              <c:f>Sheet1!$E$1</c:f>
              <c:strCache>
                <c:ptCount val="1"/>
                <c:pt idx="0">
                  <c:v>EfficientNetV2L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5.7700000000000001E-2</c:v>
                </c:pt>
              </c:numCache>
            </c:numRef>
          </c:val>
          <c:extLst>
            <c:ext xmlns:c16="http://schemas.microsoft.com/office/drawing/2014/chart" uri="{C3380CC4-5D6E-409C-BE32-E72D297353CC}">
              <c16:uniqueId val="{00000003-CE2D-4312-A25E-08E5564D5319}"/>
            </c:ext>
          </c:extLst>
        </c:ser>
        <c:ser>
          <c:idx val="4"/>
          <c:order val="4"/>
          <c:tx>
            <c:strRef>
              <c:f>Sheet1!$F$1</c:f>
              <c:strCache>
                <c:ptCount val="1"/>
                <c:pt idx="0">
                  <c:v>VGG19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7.9600000000000004E-2</c:v>
                </c:pt>
              </c:numCache>
            </c:numRef>
          </c:val>
          <c:extLst>
            <c:ext xmlns:c16="http://schemas.microsoft.com/office/drawing/2014/chart" uri="{C3380CC4-5D6E-409C-BE32-E72D297353CC}">
              <c16:uniqueId val="{00000004-CE2D-4312-A25E-08E5564D5319}"/>
            </c:ext>
          </c:extLst>
        </c:ser>
        <c:ser>
          <c:idx val="5"/>
          <c:order val="5"/>
          <c:tx>
            <c:strRef>
              <c:f>Sheet1!$G$1</c:f>
              <c:strCache>
                <c:ptCount val="1"/>
                <c:pt idx="0">
                  <c:v>Unet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Sheet1!$G$2</c:f>
              <c:numCache>
                <c:formatCode>General</c:formatCode>
                <c:ptCount val="1"/>
                <c:pt idx="0">
                  <c:v>0.31890000000000002</c:v>
                </c:pt>
              </c:numCache>
            </c:numRef>
          </c:val>
          <c:extLst>
            <c:ext xmlns:c16="http://schemas.microsoft.com/office/drawing/2014/chart" uri="{C3380CC4-5D6E-409C-BE32-E72D297353CC}">
              <c16:uniqueId val="{00000005-CE2D-4312-A25E-08E5564D5319}"/>
            </c:ext>
          </c:extLst>
        </c:ser>
        <c:dLbls>
          <c:showLegendKey val="0"/>
          <c:showVal val="0"/>
          <c:showCatName val="0"/>
          <c:showSerName val="0"/>
          <c:showPercent val="0"/>
          <c:showBubbleSize val="0"/>
        </c:dLbls>
        <c:gapWidth val="219"/>
        <c:overlap val="-27"/>
        <c:axId val="127873328"/>
        <c:axId val="127874288"/>
      </c:barChart>
      <c:catAx>
        <c:axId val="12787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74288"/>
        <c:crosses val="autoZero"/>
        <c:auto val="1"/>
        <c:lblAlgn val="ctr"/>
        <c:lblOffset val="100"/>
        <c:noMultiLvlLbl val="0"/>
      </c:catAx>
      <c:valAx>
        <c:axId val="12787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7873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000">
                <a:latin typeface="Arial" panose="020B0604020202020204" pitchFamily="34" charset="0"/>
                <a:cs typeface="Arial" panose="020B0604020202020204" pitchFamily="34" charset="0"/>
              </a:rPr>
              <a:t>Loss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DenseNet121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0.5575</c:v>
                </c:pt>
              </c:numCache>
            </c:numRef>
          </c:val>
          <c:extLst>
            <c:ext xmlns:c16="http://schemas.microsoft.com/office/drawing/2014/chart" uri="{C3380CC4-5D6E-409C-BE32-E72D297353CC}">
              <c16:uniqueId val="{00000000-A0F0-4C67-8DF3-1FC9EE2BAE14}"/>
            </c:ext>
          </c:extLst>
        </c:ser>
        <c:ser>
          <c:idx val="1"/>
          <c:order val="1"/>
          <c:tx>
            <c:strRef>
              <c:f>Sheet1!$C$1</c:f>
              <c:strCache>
                <c:ptCount val="1"/>
                <c:pt idx="0">
                  <c:v>InceptionV3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0.74250000000000005</c:v>
                </c:pt>
              </c:numCache>
            </c:numRef>
          </c:val>
          <c:extLst>
            <c:ext xmlns:c16="http://schemas.microsoft.com/office/drawing/2014/chart" uri="{C3380CC4-5D6E-409C-BE32-E72D297353CC}">
              <c16:uniqueId val="{00000001-A0F0-4C67-8DF3-1FC9EE2BAE14}"/>
            </c:ext>
          </c:extLst>
        </c:ser>
        <c:ser>
          <c:idx val="2"/>
          <c:order val="2"/>
          <c:tx>
            <c:strRef>
              <c:f>Sheet1!$D$1</c:f>
              <c:strCache>
                <c:ptCount val="1"/>
                <c:pt idx="0">
                  <c:v>EfficientNetB2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0.1497</c:v>
                </c:pt>
              </c:numCache>
            </c:numRef>
          </c:val>
          <c:extLst>
            <c:ext xmlns:c16="http://schemas.microsoft.com/office/drawing/2014/chart" uri="{C3380CC4-5D6E-409C-BE32-E72D297353CC}">
              <c16:uniqueId val="{00000002-A0F0-4C67-8DF3-1FC9EE2BAE14}"/>
            </c:ext>
          </c:extLst>
        </c:ser>
        <c:ser>
          <c:idx val="3"/>
          <c:order val="3"/>
          <c:tx>
            <c:strRef>
              <c:f>Sheet1!$E$1</c:f>
              <c:strCache>
                <c:ptCount val="1"/>
                <c:pt idx="0">
                  <c:v>EfficientNetV2L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0.23050000000000001</c:v>
                </c:pt>
              </c:numCache>
            </c:numRef>
          </c:val>
          <c:extLst>
            <c:ext xmlns:c16="http://schemas.microsoft.com/office/drawing/2014/chart" uri="{C3380CC4-5D6E-409C-BE32-E72D297353CC}">
              <c16:uniqueId val="{00000003-A0F0-4C67-8DF3-1FC9EE2BAE14}"/>
            </c:ext>
          </c:extLst>
        </c:ser>
        <c:ser>
          <c:idx val="4"/>
          <c:order val="4"/>
          <c:tx>
            <c:strRef>
              <c:f>Sheet1!$F$1</c:f>
              <c:strCache>
                <c:ptCount val="1"/>
                <c:pt idx="0">
                  <c:v>VGG19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0.308</c:v>
                </c:pt>
              </c:numCache>
            </c:numRef>
          </c:val>
          <c:extLst>
            <c:ext xmlns:c16="http://schemas.microsoft.com/office/drawing/2014/chart" uri="{C3380CC4-5D6E-409C-BE32-E72D297353CC}">
              <c16:uniqueId val="{00000004-A0F0-4C67-8DF3-1FC9EE2BAE14}"/>
            </c:ext>
          </c:extLst>
        </c:ser>
        <c:ser>
          <c:idx val="5"/>
          <c:order val="5"/>
          <c:tx>
            <c:strRef>
              <c:f>Sheet1!$G$1</c:f>
              <c:strCache>
                <c:ptCount val="1"/>
                <c:pt idx="0">
                  <c:v>Unet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Sheet1!$G$2</c:f>
              <c:numCache>
                <c:formatCode>General</c:formatCode>
                <c:ptCount val="1"/>
                <c:pt idx="0">
                  <c:v>0.32</c:v>
                </c:pt>
              </c:numCache>
            </c:numRef>
          </c:val>
          <c:extLst>
            <c:ext xmlns:c16="http://schemas.microsoft.com/office/drawing/2014/chart" uri="{C3380CC4-5D6E-409C-BE32-E72D297353CC}">
              <c16:uniqueId val="{00000005-A0F0-4C67-8DF3-1FC9EE2BAE14}"/>
            </c:ext>
          </c:extLst>
        </c:ser>
        <c:dLbls>
          <c:showLegendKey val="0"/>
          <c:showVal val="0"/>
          <c:showCatName val="0"/>
          <c:showSerName val="0"/>
          <c:showPercent val="0"/>
          <c:showBubbleSize val="0"/>
        </c:dLbls>
        <c:gapWidth val="219"/>
        <c:overlap val="-27"/>
        <c:axId val="127873328"/>
        <c:axId val="127874288"/>
      </c:barChart>
      <c:catAx>
        <c:axId val="12787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74288"/>
        <c:crosses val="autoZero"/>
        <c:auto val="1"/>
        <c:lblAlgn val="ctr"/>
        <c:lblOffset val="100"/>
        <c:noMultiLvlLbl val="0"/>
      </c:catAx>
      <c:valAx>
        <c:axId val="12787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7873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000">
                <a:latin typeface="Arial" panose="020B0604020202020204" pitchFamily="34" charset="0"/>
                <a:cs typeface="Arial" panose="020B0604020202020204" pitchFamily="34" charset="0"/>
              </a:rPr>
              <a:t>Train</a:t>
            </a:r>
            <a:r>
              <a:rPr lang="en-US" sz="2000" baseline="0">
                <a:latin typeface="Arial" panose="020B0604020202020204" pitchFamily="34" charset="0"/>
                <a:cs typeface="Arial" panose="020B0604020202020204" pitchFamily="34" charset="0"/>
              </a:rPr>
              <a:t> Time</a:t>
            </a:r>
          </a:p>
          <a:p>
            <a:pPr>
              <a:defRPr sz="2000">
                <a:latin typeface="Arial" panose="020B0604020202020204" pitchFamily="34" charset="0"/>
                <a:cs typeface="Arial" panose="020B0604020202020204" pitchFamily="34" charset="0"/>
              </a:defRPr>
            </a:pPr>
            <a:r>
              <a:rPr lang="en-US" sz="2000" baseline="0">
                <a:latin typeface="Arial" panose="020B0604020202020204" pitchFamily="34" charset="0"/>
                <a:cs typeface="Arial" panose="020B0604020202020204" pitchFamily="34" charset="0"/>
              </a:rPr>
              <a:t>(Đơn vị: giây )</a:t>
            </a:r>
            <a:endParaRPr lang="en-US" sz="200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DenseNet121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2702.5149999999999</c:v>
                </c:pt>
              </c:numCache>
            </c:numRef>
          </c:val>
          <c:extLst>
            <c:ext xmlns:c16="http://schemas.microsoft.com/office/drawing/2014/chart" uri="{C3380CC4-5D6E-409C-BE32-E72D297353CC}">
              <c16:uniqueId val="{00000000-F85B-43B8-9CC0-B6260B6387C3}"/>
            </c:ext>
          </c:extLst>
        </c:ser>
        <c:ser>
          <c:idx val="1"/>
          <c:order val="1"/>
          <c:tx>
            <c:strRef>
              <c:f>Sheet1!$C$1</c:f>
              <c:strCache>
                <c:ptCount val="1"/>
                <c:pt idx="0">
                  <c:v>InceptionV3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3220.1559999999999</c:v>
                </c:pt>
              </c:numCache>
            </c:numRef>
          </c:val>
          <c:extLst>
            <c:ext xmlns:c16="http://schemas.microsoft.com/office/drawing/2014/chart" uri="{C3380CC4-5D6E-409C-BE32-E72D297353CC}">
              <c16:uniqueId val="{00000001-F85B-43B8-9CC0-B6260B6387C3}"/>
            </c:ext>
          </c:extLst>
        </c:ser>
        <c:ser>
          <c:idx val="2"/>
          <c:order val="2"/>
          <c:tx>
            <c:strRef>
              <c:f>Sheet1!$D$1</c:f>
              <c:strCache>
                <c:ptCount val="1"/>
                <c:pt idx="0">
                  <c:v>EfficientNetB2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1655.7850000000001</c:v>
                </c:pt>
              </c:numCache>
            </c:numRef>
          </c:val>
          <c:extLst>
            <c:ext xmlns:c16="http://schemas.microsoft.com/office/drawing/2014/chart" uri="{C3380CC4-5D6E-409C-BE32-E72D297353CC}">
              <c16:uniqueId val="{00000002-F85B-43B8-9CC0-B6260B6387C3}"/>
            </c:ext>
          </c:extLst>
        </c:ser>
        <c:ser>
          <c:idx val="3"/>
          <c:order val="3"/>
          <c:tx>
            <c:strRef>
              <c:f>Sheet1!$E$1</c:f>
              <c:strCache>
                <c:ptCount val="1"/>
                <c:pt idx="0">
                  <c:v>EfficientNetV2L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Sheet1!$E$2</c:f>
              <c:numCache>
                <c:formatCode>General</c:formatCode>
                <c:ptCount val="1"/>
                <c:pt idx="0">
                  <c:v>2910.6590000000001</c:v>
                </c:pt>
              </c:numCache>
            </c:numRef>
          </c:val>
          <c:extLst>
            <c:ext xmlns:c16="http://schemas.microsoft.com/office/drawing/2014/chart" uri="{C3380CC4-5D6E-409C-BE32-E72D297353CC}">
              <c16:uniqueId val="{00000003-F85B-43B8-9CC0-B6260B6387C3}"/>
            </c:ext>
          </c:extLst>
        </c:ser>
        <c:ser>
          <c:idx val="4"/>
          <c:order val="4"/>
          <c:tx>
            <c:strRef>
              <c:f>Sheet1!$F$1</c:f>
              <c:strCache>
                <c:ptCount val="1"/>
                <c:pt idx="0">
                  <c:v>VGG19</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Sheet1!$F$2</c:f>
              <c:numCache>
                <c:formatCode>General</c:formatCode>
                <c:ptCount val="1"/>
                <c:pt idx="0">
                  <c:v>1929.2929999999999</c:v>
                </c:pt>
              </c:numCache>
            </c:numRef>
          </c:val>
          <c:extLst>
            <c:ext xmlns:c16="http://schemas.microsoft.com/office/drawing/2014/chart" uri="{C3380CC4-5D6E-409C-BE32-E72D297353CC}">
              <c16:uniqueId val="{00000004-F85B-43B8-9CC0-B6260B6387C3}"/>
            </c:ext>
          </c:extLst>
        </c:ser>
        <c:ser>
          <c:idx val="5"/>
          <c:order val="5"/>
          <c:tx>
            <c:strRef>
              <c:f>Sheet1!$G$1</c:f>
              <c:strCache>
                <c:ptCount val="1"/>
                <c:pt idx="0">
                  <c:v>Unet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Sheet1!$G$2</c:f>
              <c:numCache>
                <c:formatCode>General</c:formatCode>
                <c:ptCount val="1"/>
                <c:pt idx="0">
                  <c:v>331.738</c:v>
                </c:pt>
              </c:numCache>
            </c:numRef>
          </c:val>
          <c:extLst>
            <c:ext xmlns:c16="http://schemas.microsoft.com/office/drawing/2014/chart" uri="{C3380CC4-5D6E-409C-BE32-E72D297353CC}">
              <c16:uniqueId val="{00000005-F85B-43B8-9CC0-B6260B6387C3}"/>
            </c:ext>
          </c:extLst>
        </c:ser>
        <c:dLbls>
          <c:showLegendKey val="0"/>
          <c:showVal val="0"/>
          <c:showCatName val="0"/>
          <c:showSerName val="0"/>
          <c:showPercent val="0"/>
          <c:showBubbleSize val="0"/>
        </c:dLbls>
        <c:gapWidth val="219"/>
        <c:overlap val="-27"/>
        <c:axId val="127873328"/>
        <c:axId val="127874288"/>
      </c:barChart>
      <c:catAx>
        <c:axId val="127873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74288"/>
        <c:crosses val="autoZero"/>
        <c:auto val="1"/>
        <c:lblAlgn val="ctr"/>
        <c:lblOffset val="100"/>
        <c:noMultiLvlLbl val="0"/>
      </c:catAx>
      <c:valAx>
        <c:axId val="12787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7873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A6047-B4AE-42B7-BB66-10B183514920}"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BF2B2-E79C-4644-8657-B5531C4BB8B3}" type="slidenum">
              <a:rPr lang="en-US" smtClean="0"/>
              <a:t>‹#›</a:t>
            </a:fld>
            <a:endParaRPr lang="en-US"/>
          </a:p>
        </p:txBody>
      </p:sp>
    </p:spTree>
    <p:extLst>
      <p:ext uri="{BB962C8B-B14F-4D97-AF65-F5344CB8AC3E}">
        <p14:creationId xmlns:p14="http://schemas.microsoft.com/office/powerpoint/2010/main" val="76201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3</a:t>
            </a:fld>
            <a:endParaRPr lang="en-US"/>
          </a:p>
        </p:txBody>
      </p:sp>
    </p:spTree>
    <p:extLst>
      <p:ext uri="{BB962C8B-B14F-4D97-AF65-F5344CB8AC3E}">
        <p14:creationId xmlns:p14="http://schemas.microsoft.com/office/powerpoint/2010/main" val="18249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13</a:t>
            </a:fld>
            <a:endParaRPr lang="en-US"/>
          </a:p>
        </p:txBody>
      </p:sp>
    </p:spTree>
    <p:extLst>
      <p:ext uri="{BB962C8B-B14F-4D97-AF65-F5344CB8AC3E}">
        <p14:creationId xmlns:p14="http://schemas.microsoft.com/office/powerpoint/2010/main" val="1784427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14</a:t>
            </a:fld>
            <a:endParaRPr lang="en-US"/>
          </a:p>
        </p:txBody>
      </p:sp>
    </p:spTree>
    <p:extLst>
      <p:ext uri="{BB962C8B-B14F-4D97-AF65-F5344CB8AC3E}">
        <p14:creationId xmlns:p14="http://schemas.microsoft.com/office/powerpoint/2010/main" val="404192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15</a:t>
            </a:fld>
            <a:endParaRPr lang="en-US"/>
          </a:p>
        </p:txBody>
      </p:sp>
    </p:spTree>
    <p:extLst>
      <p:ext uri="{BB962C8B-B14F-4D97-AF65-F5344CB8AC3E}">
        <p14:creationId xmlns:p14="http://schemas.microsoft.com/office/powerpoint/2010/main" val="81458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5</a:t>
            </a:fld>
            <a:endParaRPr lang="en-US"/>
          </a:p>
        </p:txBody>
      </p:sp>
    </p:spTree>
    <p:extLst>
      <p:ext uri="{BB962C8B-B14F-4D97-AF65-F5344CB8AC3E}">
        <p14:creationId xmlns:p14="http://schemas.microsoft.com/office/powerpoint/2010/main" val="322389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6</a:t>
            </a:fld>
            <a:endParaRPr lang="en-US"/>
          </a:p>
        </p:txBody>
      </p:sp>
    </p:spTree>
    <p:extLst>
      <p:ext uri="{BB962C8B-B14F-4D97-AF65-F5344CB8AC3E}">
        <p14:creationId xmlns:p14="http://schemas.microsoft.com/office/powerpoint/2010/main" val="1110467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7</a:t>
            </a:fld>
            <a:endParaRPr lang="en-US"/>
          </a:p>
        </p:txBody>
      </p:sp>
    </p:spTree>
    <p:extLst>
      <p:ext uri="{BB962C8B-B14F-4D97-AF65-F5344CB8AC3E}">
        <p14:creationId xmlns:p14="http://schemas.microsoft.com/office/powerpoint/2010/main" val="697597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8</a:t>
            </a:fld>
            <a:endParaRPr lang="en-US"/>
          </a:p>
        </p:txBody>
      </p:sp>
    </p:spTree>
    <p:extLst>
      <p:ext uri="{BB962C8B-B14F-4D97-AF65-F5344CB8AC3E}">
        <p14:creationId xmlns:p14="http://schemas.microsoft.com/office/powerpoint/2010/main" val="2908822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9</a:t>
            </a:fld>
            <a:endParaRPr lang="en-US"/>
          </a:p>
        </p:txBody>
      </p:sp>
    </p:spTree>
    <p:extLst>
      <p:ext uri="{BB962C8B-B14F-4D97-AF65-F5344CB8AC3E}">
        <p14:creationId xmlns:p14="http://schemas.microsoft.com/office/powerpoint/2010/main" val="2053560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10</a:t>
            </a:fld>
            <a:endParaRPr lang="en-US"/>
          </a:p>
        </p:txBody>
      </p:sp>
    </p:spTree>
    <p:extLst>
      <p:ext uri="{BB962C8B-B14F-4D97-AF65-F5344CB8AC3E}">
        <p14:creationId xmlns:p14="http://schemas.microsoft.com/office/powerpoint/2010/main" val="291197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11</a:t>
            </a:fld>
            <a:endParaRPr lang="en-US"/>
          </a:p>
        </p:txBody>
      </p:sp>
    </p:spTree>
    <p:extLst>
      <p:ext uri="{BB962C8B-B14F-4D97-AF65-F5344CB8AC3E}">
        <p14:creationId xmlns:p14="http://schemas.microsoft.com/office/powerpoint/2010/main" val="310175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RLE đã được sử dụng rộng rãi trong công nghệ fax để nén dữ liệu hình ảnh trước khi truyền qua đường dây điện thoại. Vì các tài liệu fax thường có nền trắng lớn và các dòng chữ lặp lại, RLE giúp giảm kích thước tệp và tăng tốc độ truyền.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cs typeface="Arial" panose="020B0604020202020204" pitchFamily="34" charset="0"/>
              </a:rPr>
              <a:t>Trong các thiết bị ghi hình video RLE có thể được sử dụng để nén dữ liệu video trước khi lưu trữ hoặc truyền qua mạng. Các khung hình video có thể chứa nhiều vùng màu đồng nhất hoặc các đối tượng lặp lại, và RLE giúp giảm kích thước dữ liệu và tăng tốc độ truyền</a:t>
            </a:r>
            <a:endParaRPr lang="en-GB"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0" i="0" dirty="0">
                <a:solidFill>
                  <a:srgbClr val="212121"/>
                </a:solidFill>
                <a:effectLst/>
              </a:rPr>
              <a:t>–</a:t>
            </a:r>
            <a:r>
              <a:rPr lang="en-GB" sz="3600" b="0" i="0" dirty="0">
                <a:solidFill>
                  <a:srgbClr val="212121"/>
                </a:solidFill>
                <a:effectLst/>
              </a:rPr>
              <a:t> </a:t>
            </a:r>
            <a:r>
              <a:rPr lang="vi-VN" sz="3600" b="0" i="0" dirty="0">
                <a:solidFill>
                  <a:srgbClr val="212121"/>
                </a:solidFill>
                <a:effectLst/>
              </a:rPr>
              <a:t>Định dạng RLE được sử dụng để nén hình ảnh 8 bit như ảnh bitmap, đồ họa bitmap, đồ họa bitmap có độ trong suốt và ảnh bitmap.</a:t>
            </a:r>
            <a:endParaRPr lang="en-US" sz="3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spc="6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ABF2B2-E79C-4644-8657-B5531C4BB8B3}" type="slidenum">
              <a:rPr lang="en-US" smtClean="0"/>
              <a:t>12</a:t>
            </a:fld>
            <a:endParaRPr lang="en-US"/>
          </a:p>
        </p:txBody>
      </p:sp>
    </p:spTree>
    <p:extLst>
      <p:ext uri="{BB962C8B-B14F-4D97-AF65-F5344CB8AC3E}">
        <p14:creationId xmlns:p14="http://schemas.microsoft.com/office/powerpoint/2010/main" val="184203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0">
            <a:extLst>
              <a:ext uri="{FF2B5EF4-FFF2-40B4-BE49-F238E27FC236}">
                <a16:creationId xmlns:a16="http://schemas.microsoft.com/office/drawing/2014/main" id="{5CE211CF-E96C-6CCA-6DCD-B423AA176E08}"/>
              </a:ext>
            </a:extLst>
          </p:cNvPr>
          <p:cNvSpPr txBox="1"/>
          <p:nvPr/>
        </p:nvSpPr>
        <p:spPr>
          <a:xfrm>
            <a:off x="2021807" y="3955425"/>
            <a:ext cx="11887853" cy="705644"/>
          </a:xfrm>
          <a:prstGeom prst="rect">
            <a:avLst/>
          </a:prstGeom>
        </p:spPr>
        <p:txBody>
          <a:bodyPr lIns="0" tIns="0" rIns="0" bIns="0" rtlCol="0" anchor="t">
            <a:spAutoFit/>
          </a:bodyPr>
          <a:lstStyle/>
          <a:p>
            <a:pPr algn="ctr">
              <a:lnSpc>
                <a:spcPts val="6650"/>
              </a:lnSpc>
              <a:spcBef>
                <a:spcPct val="0"/>
              </a:spcBef>
            </a:pPr>
            <a:r>
              <a:rPr lang="en-US" sz="3500" spc="70" dirty="0" err="1">
                <a:solidFill>
                  <a:srgbClr val="263F6B"/>
                </a:solidFill>
                <a:latin typeface="Montserrat Extra-Bold"/>
              </a:rPr>
              <a:t>Trường</a:t>
            </a:r>
            <a:r>
              <a:rPr lang="en-US" sz="3500" spc="70" dirty="0">
                <a:solidFill>
                  <a:srgbClr val="263F6B"/>
                </a:solidFill>
                <a:latin typeface="Montserrat Extra-Bold"/>
              </a:rPr>
              <a:t> </a:t>
            </a:r>
            <a:r>
              <a:rPr lang="en-US" sz="3500" spc="70" dirty="0" err="1">
                <a:solidFill>
                  <a:srgbClr val="263F6B"/>
                </a:solidFill>
                <a:latin typeface="Montserrat Extra-Bold"/>
              </a:rPr>
              <a:t>đại</a:t>
            </a:r>
            <a:r>
              <a:rPr lang="en-US" sz="3500" spc="70" dirty="0">
                <a:solidFill>
                  <a:srgbClr val="263F6B"/>
                </a:solidFill>
                <a:latin typeface="Montserrat Extra-Bold"/>
              </a:rPr>
              <a:t> </a:t>
            </a:r>
            <a:r>
              <a:rPr lang="en-US" sz="3500" spc="70" dirty="0" err="1">
                <a:solidFill>
                  <a:srgbClr val="263F6B"/>
                </a:solidFill>
                <a:latin typeface="Montserrat Extra-Bold"/>
              </a:rPr>
              <a:t>học</a:t>
            </a:r>
            <a:r>
              <a:rPr lang="en-US" sz="3500" spc="70" dirty="0">
                <a:solidFill>
                  <a:srgbClr val="263F6B"/>
                </a:solidFill>
                <a:latin typeface="Montserrat Extra-Bold"/>
              </a:rPr>
              <a:t> </a:t>
            </a:r>
            <a:r>
              <a:rPr lang="en-US" sz="3500" spc="70" dirty="0" err="1">
                <a:solidFill>
                  <a:srgbClr val="263F6B"/>
                </a:solidFill>
                <a:latin typeface="Montserrat Extra-Bold"/>
              </a:rPr>
              <a:t>Sư</a:t>
            </a:r>
            <a:r>
              <a:rPr lang="en-US" sz="3500" spc="70" dirty="0">
                <a:solidFill>
                  <a:srgbClr val="263F6B"/>
                </a:solidFill>
                <a:latin typeface="Montserrat Extra-Bold"/>
              </a:rPr>
              <a:t> </a:t>
            </a:r>
            <a:r>
              <a:rPr lang="en-US" sz="3500" spc="70" dirty="0" err="1">
                <a:solidFill>
                  <a:srgbClr val="263F6B"/>
                </a:solidFill>
                <a:latin typeface="Montserrat Extra-Bold"/>
              </a:rPr>
              <a:t>Phạm</a:t>
            </a:r>
            <a:r>
              <a:rPr lang="en-US" sz="3500" spc="70" dirty="0">
                <a:solidFill>
                  <a:srgbClr val="263F6B"/>
                </a:solidFill>
                <a:latin typeface="Montserrat Extra-Bold"/>
              </a:rPr>
              <a:t> </a:t>
            </a:r>
            <a:r>
              <a:rPr lang="en-US" sz="3500" spc="70" dirty="0" err="1">
                <a:solidFill>
                  <a:srgbClr val="263F6B"/>
                </a:solidFill>
                <a:latin typeface="Montserrat Extra-Bold"/>
              </a:rPr>
              <a:t>Kỹ</a:t>
            </a:r>
            <a:r>
              <a:rPr lang="en-US" sz="3500" spc="70" dirty="0">
                <a:solidFill>
                  <a:srgbClr val="263F6B"/>
                </a:solidFill>
                <a:latin typeface="Montserrat Extra-Bold"/>
              </a:rPr>
              <a:t> </a:t>
            </a:r>
            <a:r>
              <a:rPr lang="en-US" sz="3500" spc="70" dirty="0" err="1">
                <a:solidFill>
                  <a:srgbClr val="263F6B"/>
                </a:solidFill>
                <a:latin typeface="Montserrat Extra-Bold"/>
              </a:rPr>
              <a:t>thuật</a:t>
            </a:r>
            <a:r>
              <a:rPr lang="en-US" sz="3500" spc="70" dirty="0">
                <a:solidFill>
                  <a:srgbClr val="263F6B"/>
                </a:solidFill>
                <a:latin typeface="Montserrat Extra-Bold"/>
              </a:rPr>
              <a:t> </a:t>
            </a:r>
            <a:r>
              <a:rPr lang="en-US" sz="3500" spc="70" dirty="0" err="1">
                <a:solidFill>
                  <a:srgbClr val="263F6B"/>
                </a:solidFill>
                <a:latin typeface="Montserrat Extra-Bold"/>
              </a:rPr>
              <a:t>Vĩnh</a:t>
            </a:r>
            <a:r>
              <a:rPr lang="en-US" sz="3500" spc="70" dirty="0">
                <a:solidFill>
                  <a:srgbClr val="263F6B"/>
                </a:solidFill>
                <a:latin typeface="Montserrat Extra-Bold"/>
              </a:rPr>
              <a:t> Long</a:t>
            </a:r>
          </a:p>
        </p:txBody>
      </p:sp>
      <p:sp>
        <p:nvSpPr>
          <p:cNvPr id="15" name="AutoShape 2">
            <a:extLst>
              <a:ext uri="{FF2B5EF4-FFF2-40B4-BE49-F238E27FC236}">
                <a16:creationId xmlns:a16="http://schemas.microsoft.com/office/drawing/2014/main" id="{077AB6C0-0EDF-3121-8D4B-A4CC5D69B2E9}"/>
              </a:ext>
            </a:extLst>
          </p:cNvPr>
          <p:cNvSpPr/>
          <p:nvPr/>
        </p:nvSpPr>
        <p:spPr>
          <a:xfrm rot="2700000">
            <a:off x="16865325" y="-2135649"/>
            <a:ext cx="5293007" cy="2487400"/>
          </a:xfrm>
          <a:prstGeom prst="rect">
            <a:avLst/>
          </a:prstGeom>
          <a:solidFill>
            <a:srgbClr val="1C9B5E"/>
          </a:solidFill>
        </p:spPr>
      </p:sp>
      <p:pic>
        <p:nvPicPr>
          <p:cNvPr id="2" name="Picture 2"/>
          <p:cNvPicPr>
            <a:picLocks noChangeAspect="1"/>
          </p:cNvPicPr>
          <p:nvPr/>
        </p:nvPicPr>
        <p:blipFill>
          <a:blip r:embed="rId2"/>
          <a:srcRect l="8075" r="16203"/>
          <a:stretch>
            <a:fillRect/>
          </a:stretch>
        </p:blipFill>
        <p:spPr>
          <a:xfrm>
            <a:off x="4440233" y="0"/>
            <a:ext cx="13847767" cy="10287000"/>
          </a:xfrm>
          <a:prstGeom prst="rect">
            <a:avLst/>
          </a:prstGeom>
        </p:spPr>
      </p:pic>
      <p:sp>
        <p:nvSpPr>
          <p:cNvPr id="3" name="AutoShape 3"/>
          <p:cNvSpPr/>
          <p:nvPr/>
        </p:nvSpPr>
        <p:spPr>
          <a:xfrm rot="-7020778">
            <a:off x="-6402716" y="821505"/>
            <a:ext cx="16230600" cy="10441156"/>
          </a:xfrm>
          <a:prstGeom prst="rect">
            <a:avLst/>
          </a:prstGeom>
          <a:solidFill>
            <a:srgbClr val="00BF63"/>
          </a:solidFill>
        </p:spPr>
      </p:sp>
      <p:sp>
        <p:nvSpPr>
          <p:cNvPr id="4" name="AutoShape 4"/>
          <p:cNvSpPr/>
          <p:nvPr/>
        </p:nvSpPr>
        <p:spPr>
          <a:xfrm rot="-7020778">
            <a:off x="-7855563" y="1111023"/>
            <a:ext cx="16230600" cy="10441156"/>
          </a:xfrm>
          <a:prstGeom prst="rect">
            <a:avLst/>
          </a:prstGeom>
          <a:solidFill>
            <a:srgbClr val="1C9B5E"/>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6242" y="8956802"/>
            <a:ext cx="1783058" cy="295015"/>
          </a:xfrm>
          <a:prstGeom prst="rect">
            <a:avLst/>
          </a:prstGeom>
        </p:spPr>
      </p:pic>
      <p:sp>
        <p:nvSpPr>
          <p:cNvPr id="7" name="AutoShape 7"/>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8" name="AutoShape 8"/>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9" name="AutoShape 9"/>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0" name="AutoShape 10"/>
          <p:cNvSpPr/>
          <p:nvPr/>
        </p:nvSpPr>
        <p:spPr>
          <a:xfrm>
            <a:off x="3066191" y="2823187"/>
            <a:ext cx="930938" cy="0"/>
          </a:xfrm>
          <a:prstGeom prst="line">
            <a:avLst/>
          </a:prstGeom>
          <a:ln w="19050" cap="rnd">
            <a:solidFill>
              <a:srgbClr val="FFFFFF"/>
            </a:solidFill>
            <a:prstDash val="solid"/>
            <a:headEnd type="none" w="sm" len="sm"/>
            <a:tailEnd type="none" w="sm" len="sm"/>
          </a:ln>
        </p:spPr>
      </p:sp>
      <p:sp>
        <p:nvSpPr>
          <p:cNvPr id="11" name="AutoShape 11"/>
          <p:cNvSpPr/>
          <p:nvPr/>
        </p:nvSpPr>
        <p:spPr>
          <a:xfrm>
            <a:off x="628699" y="2392260"/>
            <a:ext cx="1291530" cy="0"/>
          </a:xfrm>
          <a:prstGeom prst="line">
            <a:avLst/>
          </a:prstGeom>
          <a:ln w="19050" cap="rnd">
            <a:solidFill>
              <a:srgbClr val="FFFFFF"/>
            </a:solidFill>
            <a:prstDash val="solid"/>
            <a:headEnd type="none" w="sm" len="sm"/>
            <a:tailEnd type="none" w="sm" len="sm"/>
          </a:ln>
        </p:spPr>
      </p:sp>
      <p:sp>
        <p:nvSpPr>
          <p:cNvPr id="13" name="TextBox 13"/>
          <p:cNvSpPr txBox="1"/>
          <p:nvPr/>
        </p:nvSpPr>
        <p:spPr>
          <a:xfrm>
            <a:off x="823069" y="5717381"/>
            <a:ext cx="10799778" cy="3693319"/>
          </a:xfrm>
          <a:prstGeom prst="rect">
            <a:avLst/>
          </a:prstGeom>
        </p:spPr>
        <p:txBody>
          <a:bodyPr wrap="square" lIns="0" tIns="0" rIns="0" bIns="0" rtlCol="0" anchor="t">
            <a:spAutoFit/>
          </a:bodyPr>
          <a:lstStyle/>
          <a:p>
            <a:r>
              <a:rPr lang="en-US" sz="8000" spc="-472" dirty="0">
                <a:solidFill>
                  <a:srgbClr val="FFFFFF"/>
                </a:solidFill>
                <a:latin typeface="Montserrat Extra-Bold Italics"/>
              </a:rPr>
              <a:t>TRƯỜNG ĐẠI HỌC SƯ PHẠM KỸ THUẬT VĨNH LONG</a:t>
            </a:r>
          </a:p>
        </p:txBody>
      </p:sp>
      <p:sp>
        <p:nvSpPr>
          <p:cNvPr id="5" name="TextBox 3">
            <a:extLst>
              <a:ext uri="{FF2B5EF4-FFF2-40B4-BE49-F238E27FC236}">
                <a16:creationId xmlns:a16="http://schemas.microsoft.com/office/drawing/2014/main" id="{30BBA824-BB27-B32D-7CA2-A0C8078115DF}"/>
              </a:ext>
            </a:extLst>
          </p:cNvPr>
          <p:cNvSpPr txBox="1"/>
          <p:nvPr/>
        </p:nvSpPr>
        <p:spPr>
          <a:xfrm>
            <a:off x="16101866" y="-4006622"/>
            <a:ext cx="18576541" cy="2796022"/>
          </a:xfrm>
          <a:prstGeom prst="rect">
            <a:avLst/>
          </a:prstGeom>
        </p:spPr>
        <p:txBody>
          <a:bodyPr lIns="0" tIns="0" rIns="0" bIns="0" rtlCol="0" anchor="t">
            <a:spAutoFit/>
          </a:bodyPr>
          <a:lstStyle/>
          <a:p>
            <a:pPr algn="ctr">
              <a:lnSpc>
                <a:spcPts val="11448"/>
              </a:lnSpc>
            </a:pPr>
            <a:r>
              <a:rPr lang="en-GB" sz="7500" spc="-442" dirty="0">
                <a:solidFill>
                  <a:srgbClr val="263F6B"/>
                </a:solidFill>
                <a:latin typeface="Montserrat Extra-Bold Italics"/>
              </a:rPr>
              <a:t>MÃ HÓA RUN-LENGTH ENCODING</a:t>
            </a:r>
          </a:p>
          <a:p>
            <a:pPr algn="ctr">
              <a:lnSpc>
                <a:spcPts val="11448"/>
              </a:lnSpc>
            </a:pPr>
            <a:r>
              <a:rPr lang="en-GB" sz="7500" spc="-442" dirty="0">
                <a:solidFill>
                  <a:srgbClr val="263F6B"/>
                </a:solidFill>
                <a:latin typeface="Montserrat Extra-Bold Italics"/>
              </a:rPr>
              <a:t>(RLE)</a:t>
            </a:r>
            <a:endParaRPr lang="en-US" sz="7500" spc="-442" dirty="0">
              <a:solidFill>
                <a:srgbClr val="263F6B"/>
              </a:solidFill>
              <a:latin typeface="Montserrat Extra-Bold Italics"/>
            </a:endParaRPr>
          </a:p>
        </p:txBody>
      </p:sp>
      <p:sp>
        <p:nvSpPr>
          <p:cNvPr id="14" name="TextBox 4">
            <a:extLst>
              <a:ext uri="{FF2B5EF4-FFF2-40B4-BE49-F238E27FC236}">
                <a16:creationId xmlns:a16="http://schemas.microsoft.com/office/drawing/2014/main" id="{37ED2DBA-B367-24A8-0277-7CB2D0BFB01B}"/>
              </a:ext>
            </a:extLst>
          </p:cNvPr>
          <p:cNvSpPr txBox="1"/>
          <p:nvPr/>
        </p:nvSpPr>
        <p:spPr>
          <a:xfrm>
            <a:off x="21719747" y="143235"/>
            <a:ext cx="8021370" cy="2786212"/>
          </a:xfrm>
          <a:prstGeom prst="rect">
            <a:avLst/>
          </a:prstGeom>
        </p:spPr>
        <p:txBody>
          <a:bodyPr lIns="0" tIns="0" rIns="0" bIns="0" rtlCol="0" anchor="t">
            <a:spAutoFit/>
          </a:bodyPr>
          <a:lstStyle/>
          <a:p>
            <a:pPr>
              <a:lnSpc>
                <a:spcPts val="5588"/>
              </a:lnSpc>
            </a:pPr>
            <a:r>
              <a:rPr lang="en-US" sz="2941" spc="58" dirty="0">
                <a:solidFill>
                  <a:srgbClr val="263F6B"/>
                </a:solidFill>
                <a:latin typeface="Montserrat Extra-Bold"/>
              </a:rPr>
              <a:t>GVHD:   Lê Hoàng An</a:t>
            </a:r>
          </a:p>
          <a:p>
            <a:pPr>
              <a:lnSpc>
                <a:spcPts val="5588"/>
              </a:lnSpc>
            </a:pPr>
            <a:r>
              <a:rPr lang="en-US" sz="2941" spc="58" dirty="0">
                <a:solidFill>
                  <a:srgbClr val="263F6B"/>
                </a:solidFill>
                <a:latin typeface="Montserrat Extra-Bold"/>
              </a:rPr>
              <a:t>Thành </a:t>
            </a:r>
            <a:r>
              <a:rPr lang="en-US" sz="2941" spc="58" dirty="0" err="1">
                <a:solidFill>
                  <a:srgbClr val="263F6B"/>
                </a:solidFill>
                <a:latin typeface="Montserrat Extra-Bold"/>
              </a:rPr>
              <a:t>viên</a:t>
            </a:r>
            <a:r>
              <a:rPr lang="en-US" sz="2941" spc="58" dirty="0">
                <a:solidFill>
                  <a:srgbClr val="263F6B"/>
                </a:solidFill>
                <a:latin typeface="Montserrat Extra-Bold"/>
              </a:rPr>
              <a:t>:    </a:t>
            </a:r>
            <a:r>
              <a:rPr lang="en-US" sz="2941" spc="58" dirty="0" err="1">
                <a:solidFill>
                  <a:srgbClr val="263F6B"/>
                </a:solidFill>
                <a:latin typeface="Montserrat Extra-Bold"/>
              </a:rPr>
              <a:t>Huỳnh</a:t>
            </a:r>
            <a:r>
              <a:rPr lang="en-US" sz="2941" spc="58" dirty="0">
                <a:solidFill>
                  <a:srgbClr val="263F6B"/>
                </a:solidFill>
                <a:latin typeface="Montserrat Extra-Bold"/>
              </a:rPr>
              <a:t> </a:t>
            </a:r>
            <a:r>
              <a:rPr lang="en-US" sz="2941" spc="58" dirty="0" err="1">
                <a:solidFill>
                  <a:srgbClr val="263F6B"/>
                </a:solidFill>
                <a:latin typeface="Montserrat Extra-Bold"/>
              </a:rPr>
              <a:t>Phước</a:t>
            </a:r>
            <a:r>
              <a:rPr lang="en-US" sz="2941" spc="58" dirty="0">
                <a:solidFill>
                  <a:srgbClr val="263F6B"/>
                </a:solidFill>
                <a:latin typeface="Montserrat Extra-Bold"/>
              </a:rPr>
              <a:t> </a:t>
            </a:r>
            <a:r>
              <a:rPr lang="en-US" sz="2941" spc="58" dirty="0" err="1">
                <a:solidFill>
                  <a:srgbClr val="263F6B"/>
                </a:solidFill>
                <a:latin typeface="Montserrat Extra-Bold"/>
              </a:rPr>
              <a:t>Đức</a:t>
            </a:r>
            <a:endParaRPr lang="en-US" sz="2941" spc="58" dirty="0">
              <a:solidFill>
                <a:srgbClr val="263F6B"/>
              </a:solidFill>
              <a:latin typeface="Montserrat Extra-Bold"/>
            </a:endParaRPr>
          </a:p>
          <a:p>
            <a:pPr algn="ctr">
              <a:lnSpc>
                <a:spcPts val="5588"/>
              </a:lnSpc>
            </a:pPr>
            <a:r>
              <a:rPr lang="en-US" sz="2941" spc="58" dirty="0">
                <a:solidFill>
                  <a:srgbClr val="263F6B"/>
                </a:solidFill>
                <a:latin typeface="Montserrat Extra-Bold"/>
              </a:rPr>
              <a:t>      Lê Hoàng Tâm</a:t>
            </a:r>
          </a:p>
          <a:p>
            <a:pPr algn="ctr">
              <a:lnSpc>
                <a:spcPts val="5588"/>
              </a:lnSpc>
            </a:pPr>
            <a:r>
              <a:rPr lang="en-US" sz="2941" spc="58" dirty="0">
                <a:solidFill>
                  <a:srgbClr val="263F6B"/>
                </a:solidFill>
                <a:latin typeface="Montserrat Extra-Bold"/>
              </a:rPr>
              <a:t>          </a:t>
            </a:r>
            <a:r>
              <a:rPr lang="en-US" sz="2941" spc="58" dirty="0" err="1">
                <a:solidFill>
                  <a:srgbClr val="263F6B"/>
                </a:solidFill>
                <a:latin typeface="Montserrat Extra-Bold"/>
              </a:rPr>
              <a:t>Trần</a:t>
            </a:r>
            <a:r>
              <a:rPr lang="en-US" sz="2941" spc="58" dirty="0">
                <a:solidFill>
                  <a:srgbClr val="263F6B"/>
                </a:solidFill>
                <a:latin typeface="Montserrat Extra-Bold"/>
              </a:rPr>
              <a:t> Huy Hoàng</a:t>
            </a:r>
          </a:p>
        </p:txBody>
      </p:sp>
      <p:pic>
        <p:nvPicPr>
          <p:cNvPr id="16" name="Picture 9">
            <a:extLst>
              <a:ext uri="{FF2B5EF4-FFF2-40B4-BE49-F238E27FC236}">
                <a16:creationId xmlns:a16="http://schemas.microsoft.com/office/drawing/2014/main" id="{E618D667-6DC7-8A77-8D4D-7689057864BD}"/>
              </a:ext>
            </a:extLst>
          </p:cNvPr>
          <p:cNvPicPr>
            <a:picLocks noChangeAspect="1"/>
          </p:cNvPicPr>
          <p:nvPr/>
        </p:nvPicPr>
        <p:blipFill>
          <a:blip r:embed="rId5"/>
          <a:srcRect/>
          <a:stretch>
            <a:fillRect/>
          </a:stretch>
        </p:blipFill>
        <p:spPr>
          <a:xfrm>
            <a:off x="422972" y="557904"/>
            <a:ext cx="3197670" cy="31526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dirty="0">
                <a:solidFill>
                  <a:srgbClr val="002060"/>
                </a:solidFill>
                <a:latin typeface="Montserrat Extra-Bold" panose="020B0604020202020204" charset="0"/>
              </a:rPr>
              <a:t>4.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pic>
        <p:nvPicPr>
          <p:cNvPr id="10" name="Picture 9">
            <a:extLst>
              <a:ext uri="{FF2B5EF4-FFF2-40B4-BE49-F238E27FC236}">
                <a16:creationId xmlns:a16="http://schemas.microsoft.com/office/drawing/2014/main" id="{C11AF695-CFBB-7383-71A9-D0D6249E4D06}"/>
              </a:ext>
            </a:extLst>
          </p:cNvPr>
          <p:cNvPicPr>
            <a:picLocks noChangeAspect="1"/>
          </p:cNvPicPr>
          <p:nvPr/>
        </p:nvPicPr>
        <p:blipFill>
          <a:blip r:embed="rId3"/>
          <a:stretch>
            <a:fillRect/>
          </a:stretch>
        </p:blipFill>
        <p:spPr>
          <a:xfrm>
            <a:off x="6606436" y="5608042"/>
            <a:ext cx="9596894" cy="3709196"/>
          </a:xfrm>
          <a:prstGeom prst="rect">
            <a:avLst/>
          </a:prstGeom>
        </p:spPr>
      </p:pic>
      <p:sp>
        <p:nvSpPr>
          <p:cNvPr id="12" name="TextBox 11">
            <a:extLst>
              <a:ext uri="{FF2B5EF4-FFF2-40B4-BE49-F238E27FC236}">
                <a16:creationId xmlns:a16="http://schemas.microsoft.com/office/drawing/2014/main" id="{03435909-782C-2AD1-6B3E-994AF961B019}"/>
              </a:ext>
            </a:extLst>
          </p:cNvPr>
          <p:cNvSpPr txBox="1"/>
          <p:nvPr/>
        </p:nvSpPr>
        <p:spPr>
          <a:xfrm>
            <a:off x="318837" y="3104928"/>
            <a:ext cx="6553200"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Kịch</a:t>
            </a:r>
            <a:r>
              <a:rPr kumimoji="0" lang="en-GB"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bản3: EfficientNetV2L</a:t>
            </a:r>
            <a:endParaRPr kumimoji="0" lang="en-US" altLang="en-US" sz="3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14" name="TextBox 13">
            <a:extLst>
              <a:ext uri="{FF2B5EF4-FFF2-40B4-BE49-F238E27FC236}">
                <a16:creationId xmlns:a16="http://schemas.microsoft.com/office/drawing/2014/main" id="{92D186AD-DC8D-8CD7-B525-9BC024D611FB}"/>
              </a:ext>
            </a:extLst>
          </p:cNvPr>
          <p:cNvSpPr txBox="1"/>
          <p:nvPr/>
        </p:nvSpPr>
        <p:spPr>
          <a:xfrm>
            <a:off x="685800" y="6838576"/>
            <a:ext cx="5562600"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Kịch</a:t>
            </a:r>
            <a:r>
              <a:rPr kumimoji="0" lang="en-US"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bản</a:t>
            </a:r>
            <a:r>
              <a:rPr kumimoji="0" lang="en-US"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4: DenseNet121</a:t>
            </a:r>
            <a:endParaRPr kumimoji="0" lang="en-US" altLang="en-US" sz="3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pic>
        <p:nvPicPr>
          <p:cNvPr id="16" name="Picture 15">
            <a:extLst>
              <a:ext uri="{FF2B5EF4-FFF2-40B4-BE49-F238E27FC236}">
                <a16:creationId xmlns:a16="http://schemas.microsoft.com/office/drawing/2014/main" id="{CC5AD4E2-91DF-7D05-5BBE-55290FF086B1}"/>
              </a:ext>
            </a:extLst>
          </p:cNvPr>
          <p:cNvPicPr>
            <a:picLocks noChangeAspect="1"/>
          </p:cNvPicPr>
          <p:nvPr/>
        </p:nvPicPr>
        <p:blipFill>
          <a:blip r:embed="rId4"/>
          <a:stretch>
            <a:fillRect/>
          </a:stretch>
        </p:blipFill>
        <p:spPr>
          <a:xfrm>
            <a:off x="6019800" y="1217173"/>
            <a:ext cx="10437312" cy="4406452"/>
          </a:xfrm>
          <a:prstGeom prst="rect">
            <a:avLst/>
          </a:prstGeom>
        </p:spPr>
      </p:pic>
    </p:spTree>
    <p:extLst>
      <p:ext uri="{BB962C8B-B14F-4D97-AF65-F5344CB8AC3E}">
        <p14:creationId xmlns:p14="http://schemas.microsoft.com/office/powerpoint/2010/main" val="189372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dirty="0">
                <a:solidFill>
                  <a:srgbClr val="002060"/>
                </a:solidFill>
                <a:latin typeface="Montserrat Extra-Bold" panose="020B0604020202020204" charset="0"/>
              </a:rPr>
              <a:t>4.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sp>
        <p:nvSpPr>
          <p:cNvPr id="12" name="TextBox 11">
            <a:extLst>
              <a:ext uri="{FF2B5EF4-FFF2-40B4-BE49-F238E27FC236}">
                <a16:creationId xmlns:a16="http://schemas.microsoft.com/office/drawing/2014/main" id="{03435909-782C-2AD1-6B3E-994AF961B019}"/>
              </a:ext>
            </a:extLst>
          </p:cNvPr>
          <p:cNvSpPr txBox="1"/>
          <p:nvPr/>
        </p:nvSpPr>
        <p:spPr>
          <a:xfrm>
            <a:off x="1183105" y="3045800"/>
            <a:ext cx="5962389"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500" b="1" dirty="0" err="1">
                <a:latin typeface="Arial" panose="020B0604020202020204" pitchFamily="34" charset="0"/>
                <a:ea typeface="Roboto" panose="02000000000000000000" pitchFamily="2" charset="0"/>
                <a:cs typeface="Arial" panose="020B0604020202020204" pitchFamily="34" charset="0"/>
              </a:rPr>
              <a:t>Kịch</a:t>
            </a:r>
            <a:r>
              <a:rPr lang="en-US" altLang="en-US" sz="3500" b="1" dirty="0">
                <a:latin typeface="Arial" panose="020B0604020202020204" pitchFamily="34" charset="0"/>
                <a:ea typeface="Roboto" panose="02000000000000000000" pitchFamily="2" charset="0"/>
                <a:cs typeface="Arial" panose="020B0604020202020204" pitchFamily="34" charset="0"/>
              </a:rPr>
              <a:t> </a:t>
            </a:r>
            <a:r>
              <a:rPr lang="en-US" altLang="en-US" sz="3500" b="1" dirty="0" err="1">
                <a:latin typeface="Arial" panose="020B0604020202020204" pitchFamily="34" charset="0"/>
                <a:ea typeface="Roboto" panose="02000000000000000000" pitchFamily="2" charset="0"/>
                <a:cs typeface="Arial" panose="020B0604020202020204" pitchFamily="34" charset="0"/>
              </a:rPr>
              <a:t>bản</a:t>
            </a:r>
            <a:r>
              <a:rPr lang="en-US" altLang="en-US" sz="3500" b="1" dirty="0">
                <a:latin typeface="Arial" panose="020B0604020202020204" pitchFamily="34" charset="0"/>
                <a:ea typeface="Roboto" panose="02000000000000000000" pitchFamily="2" charset="0"/>
                <a:cs typeface="Arial" panose="020B0604020202020204" pitchFamily="34" charset="0"/>
              </a:rPr>
              <a:t> 5: </a:t>
            </a:r>
            <a:r>
              <a:rPr kumimoji="0" lang="en-US"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InceptionV3</a:t>
            </a:r>
            <a:endParaRPr kumimoji="0" lang="en-US" altLang="en-US" sz="3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14" name="TextBox 13">
            <a:extLst>
              <a:ext uri="{FF2B5EF4-FFF2-40B4-BE49-F238E27FC236}">
                <a16:creationId xmlns:a16="http://schemas.microsoft.com/office/drawing/2014/main" id="{92D186AD-DC8D-8CD7-B525-9BC024D611FB}"/>
              </a:ext>
            </a:extLst>
          </p:cNvPr>
          <p:cNvSpPr txBox="1"/>
          <p:nvPr/>
        </p:nvSpPr>
        <p:spPr>
          <a:xfrm>
            <a:off x="1497299" y="7223871"/>
            <a:ext cx="5334000"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Kịch</a:t>
            </a:r>
            <a:r>
              <a:rPr kumimoji="0" lang="en-US"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bản</a:t>
            </a:r>
            <a:r>
              <a:rPr kumimoji="0" lang="en-US"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6: VGG19</a:t>
            </a:r>
            <a:endParaRPr kumimoji="0" lang="en-US" altLang="en-US" sz="3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pic>
        <p:nvPicPr>
          <p:cNvPr id="9" name="Picture 8">
            <a:extLst>
              <a:ext uri="{FF2B5EF4-FFF2-40B4-BE49-F238E27FC236}">
                <a16:creationId xmlns:a16="http://schemas.microsoft.com/office/drawing/2014/main" id="{6E9DBDE6-C240-A778-D008-D7CD3DA7E45B}"/>
              </a:ext>
            </a:extLst>
          </p:cNvPr>
          <p:cNvPicPr>
            <a:picLocks noChangeAspect="1"/>
          </p:cNvPicPr>
          <p:nvPr/>
        </p:nvPicPr>
        <p:blipFill>
          <a:blip r:embed="rId3"/>
          <a:stretch>
            <a:fillRect/>
          </a:stretch>
        </p:blipFill>
        <p:spPr>
          <a:xfrm>
            <a:off x="6543674" y="5470107"/>
            <a:ext cx="10144126" cy="4394686"/>
          </a:xfrm>
          <a:prstGeom prst="rect">
            <a:avLst/>
          </a:prstGeom>
        </p:spPr>
      </p:pic>
      <p:pic>
        <p:nvPicPr>
          <p:cNvPr id="11" name="Picture 10">
            <a:extLst>
              <a:ext uri="{FF2B5EF4-FFF2-40B4-BE49-F238E27FC236}">
                <a16:creationId xmlns:a16="http://schemas.microsoft.com/office/drawing/2014/main" id="{90D8D7C9-58A7-025A-51D1-67EE00ADA089}"/>
              </a:ext>
            </a:extLst>
          </p:cNvPr>
          <p:cNvPicPr>
            <a:picLocks noChangeAspect="1"/>
          </p:cNvPicPr>
          <p:nvPr/>
        </p:nvPicPr>
        <p:blipFill>
          <a:blip r:embed="rId4"/>
          <a:stretch>
            <a:fillRect/>
          </a:stretch>
        </p:blipFill>
        <p:spPr>
          <a:xfrm>
            <a:off x="6477000" y="1265284"/>
            <a:ext cx="10363200" cy="4114071"/>
          </a:xfrm>
          <a:prstGeom prst="rect">
            <a:avLst/>
          </a:prstGeom>
        </p:spPr>
      </p:pic>
    </p:spTree>
    <p:extLst>
      <p:ext uri="{BB962C8B-B14F-4D97-AF65-F5344CB8AC3E}">
        <p14:creationId xmlns:p14="http://schemas.microsoft.com/office/powerpoint/2010/main" val="296711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a:solidFill>
                  <a:srgbClr val="002060"/>
                </a:solidFill>
                <a:latin typeface="Montserrat Extra-Bold" panose="020B0604020202020204" charset="0"/>
              </a:rPr>
              <a:t>4. Kết 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graphicFrame>
        <p:nvGraphicFramePr>
          <p:cNvPr id="5" name="Chart 4">
            <a:extLst>
              <a:ext uri="{FF2B5EF4-FFF2-40B4-BE49-F238E27FC236}">
                <a16:creationId xmlns:a16="http://schemas.microsoft.com/office/drawing/2014/main" id="{65A5A186-98D1-6788-DD3F-E8A5D15E8FC4}"/>
              </a:ext>
            </a:extLst>
          </p:cNvPr>
          <p:cNvGraphicFramePr/>
          <p:nvPr>
            <p:extLst>
              <p:ext uri="{D42A27DB-BD31-4B8C-83A1-F6EECF244321}">
                <p14:modId xmlns:p14="http://schemas.microsoft.com/office/powerpoint/2010/main" val="248119507"/>
              </p:ext>
            </p:extLst>
          </p:nvPr>
        </p:nvGraphicFramePr>
        <p:xfrm>
          <a:off x="304800" y="2538332"/>
          <a:ext cx="8336280" cy="634611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E288295-DBA9-A0F0-209A-1071B08F0E6F}"/>
              </a:ext>
            </a:extLst>
          </p:cNvPr>
          <p:cNvSpPr txBox="1"/>
          <p:nvPr/>
        </p:nvSpPr>
        <p:spPr>
          <a:xfrm>
            <a:off x="5105400" y="1596513"/>
            <a:ext cx="8801705" cy="630942"/>
          </a:xfrm>
          <a:prstGeom prst="rect">
            <a:avLst/>
          </a:prstGeom>
          <a:noFill/>
        </p:spPr>
        <p:txBody>
          <a:bodyPr wrap="none" rtlCol="0">
            <a:spAutoFit/>
          </a:bodyPr>
          <a:lstStyle/>
          <a:p>
            <a:r>
              <a:rPr lang="en-GB" sz="3500" dirty="0" err="1">
                <a:latin typeface="Arial" panose="020B0604020202020204" pitchFamily="34" charset="0"/>
                <a:cs typeface="Arial" panose="020B0604020202020204" pitchFamily="34" charset="0"/>
              </a:rPr>
              <a:t>Độ</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đo</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Accurary</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huấn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luyện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và</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thực</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nghiệm</a:t>
            </a:r>
            <a:endParaRPr lang="en-US" sz="35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2DA0D9D-1043-8A72-8E22-9BE65F163A1C}"/>
              </a:ext>
            </a:extLst>
          </p:cNvPr>
          <p:cNvSpPr txBox="1"/>
          <p:nvPr/>
        </p:nvSpPr>
        <p:spPr>
          <a:xfrm>
            <a:off x="5410200" y="1596599"/>
            <a:ext cx="9243060" cy="630942"/>
          </a:xfrm>
          <a:prstGeom prst="rect">
            <a:avLst/>
          </a:prstGeom>
          <a:noFill/>
        </p:spPr>
        <p:txBody>
          <a:bodyPr wrap="square">
            <a:spAutoFit/>
          </a:bodyPr>
          <a:lstStyle/>
          <a:p>
            <a:r>
              <a:rPr lang="en-GB" sz="3500" dirty="0" err="1">
                <a:latin typeface="Arial" panose="020B0604020202020204" pitchFamily="34" charset="0"/>
                <a:cs typeface="Arial" panose="020B0604020202020204" pitchFamily="34" charset="0"/>
              </a:rPr>
              <a:t>Độ</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đo</a:t>
            </a:r>
            <a:r>
              <a:rPr lang="en-GB" sz="3500" dirty="0">
                <a:latin typeface="Arial" panose="020B0604020202020204" pitchFamily="34" charset="0"/>
                <a:cs typeface="Arial" panose="020B0604020202020204" pitchFamily="34" charset="0"/>
              </a:rPr>
              <a:t> Loss </a:t>
            </a:r>
            <a:r>
              <a:rPr lang="en-GB" sz="3500" dirty="0" err="1">
                <a:latin typeface="Arial" panose="020B0604020202020204" pitchFamily="34" charset="0"/>
                <a:cs typeface="Arial" panose="020B0604020202020204" pitchFamily="34" charset="0"/>
              </a:rPr>
              <a:t>huấn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luyện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và</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thực</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nghiệm</a:t>
            </a:r>
            <a:endParaRPr lang="en-US" sz="3500" dirty="0">
              <a:latin typeface="Arial" panose="020B060402020202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93E53FDD-AB56-7A74-BC9B-C11CD7EFAC0E}"/>
              </a:ext>
            </a:extLst>
          </p:cNvPr>
          <p:cNvGraphicFramePr/>
          <p:nvPr>
            <p:extLst>
              <p:ext uri="{D42A27DB-BD31-4B8C-83A1-F6EECF244321}">
                <p14:modId xmlns:p14="http://schemas.microsoft.com/office/powerpoint/2010/main" val="4115559557"/>
              </p:ext>
            </p:extLst>
          </p:nvPr>
        </p:nvGraphicFramePr>
        <p:xfrm>
          <a:off x="8991600" y="2705099"/>
          <a:ext cx="8336280" cy="62835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6F119916-DBF7-7537-4060-2F4057EEBB28}"/>
              </a:ext>
            </a:extLst>
          </p:cNvPr>
          <p:cNvGraphicFramePr/>
          <p:nvPr>
            <p:extLst>
              <p:ext uri="{D42A27DB-BD31-4B8C-83A1-F6EECF244321}">
                <p14:modId xmlns:p14="http://schemas.microsoft.com/office/powerpoint/2010/main" val="3833431811"/>
              </p:ext>
            </p:extLst>
          </p:nvPr>
        </p:nvGraphicFramePr>
        <p:xfrm>
          <a:off x="304800" y="2538332"/>
          <a:ext cx="8336280" cy="6346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B3C48EFE-B730-D158-BC36-EFFFC2FAB481}"/>
              </a:ext>
            </a:extLst>
          </p:cNvPr>
          <p:cNvGraphicFramePr/>
          <p:nvPr>
            <p:extLst>
              <p:ext uri="{D42A27DB-BD31-4B8C-83A1-F6EECF244321}">
                <p14:modId xmlns:p14="http://schemas.microsoft.com/office/powerpoint/2010/main" val="2618624526"/>
              </p:ext>
            </p:extLst>
          </p:nvPr>
        </p:nvGraphicFramePr>
        <p:xfrm>
          <a:off x="8963890" y="2680040"/>
          <a:ext cx="8336279" cy="630858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1256D145-00FE-2631-5CC4-69D4C82C623C}"/>
              </a:ext>
            </a:extLst>
          </p:cNvPr>
          <p:cNvSpPr txBox="1"/>
          <p:nvPr/>
        </p:nvSpPr>
        <p:spPr>
          <a:xfrm>
            <a:off x="6553200" y="1573940"/>
            <a:ext cx="9337964" cy="630942"/>
          </a:xfrm>
          <a:prstGeom prst="rect">
            <a:avLst/>
          </a:prstGeom>
          <a:noFill/>
        </p:spPr>
        <p:txBody>
          <a:bodyPr wrap="square">
            <a:spAutoFit/>
          </a:bodyPr>
          <a:lstStyle/>
          <a:p>
            <a:r>
              <a:rPr lang="en-GB" sz="3500" dirty="0" err="1">
                <a:latin typeface="Arial" panose="020B0604020202020204" pitchFamily="34" charset="0"/>
                <a:cs typeface="Arial" panose="020B0604020202020204" pitchFamily="34" charset="0"/>
              </a:rPr>
              <a:t>Thời</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gian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huấn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luyện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mô</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hình</a:t>
            </a:r>
            <a:endParaRPr lang="en-US" sz="3500" dirty="0">
              <a:latin typeface="Arial" panose="020B0604020202020204" pitchFamily="34"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67C181F1-3CD3-7A98-133D-C3865DBACAAC}"/>
              </a:ext>
            </a:extLst>
          </p:cNvPr>
          <p:cNvGraphicFramePr/>
          <p:nvPr>
            <p:extLst>
              <p:ext uri="{D42A27DB-BD31-4B8C-83A1-F6EECF244321}">
                <p14:modId xmlns:p14="http://schemas.microsoft.com/office/powerpoint/2010/main" val="1071455309"/>
              </p:ext>
            </p:extLst>
          </p:nvPr>
        </p:nvGraphicFramePr>
        <p:xfrm>
          <a:off x="4876800" y="2563391"/>
          <a:ext cx="8153399" cy="632105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8012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par>
                                <p:cTn id="21" presetID="14" presetClass="exit" presetSubtype="10" fill="hold" grpId="1" nodeType="withEffect">
                                  <p:stCondLst>
                                    <p:cond delay="0"/>
                                  </p:stCondLst>
                                  <p:childTnLst>
                                    <p:animEffect transition="out" filter="randombar(horizontal)">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4" presetClass="exit" presetSubtype="10" fill="hold" grpId="1" nodeType="withEffect">
                                  <p:stCondLst>
                                    <p:cond delay="0"/>
                                  </p:stCondLst>
                                  <p:childTnLst>
                                    <p:animEffect transition="out" filter="randombar(horizontal)">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4" presetClass="exit" presetSubtype="10" fill="hold" grpId="1" nodeType="withEffect">
                                  <p:stCondLst>
                                    <p:cond delay="0"/>
                                  </p:stCondLst>
                                  <p:childTnLst>
                                    <p:animEffect transition="out" filter="randombar(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4"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par>
                                <p:cTn id="41" presetID="14" presetClass="exit" presetSubtype="10" fill="hold" grpId="2" nodeType="withEffect">
                                  <p:stCondLst>
                                    <p:cond delay="0"/>
                                  </p:stCondLst>
                                  <p:childTnLst>
                                    <p:animEffect transition="out" filter="randombar(horizontal)">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4" presetClass="exit" presetSubtype="10" fill="hold" grpId="1" nodeType="withEffect">
                                  <p:stCondLst>
                                    <p:cond delay="0"/>
                                  </p:stCondLst>
                                  <p:childTnLst>
                                    <p:animEffect transition="out" filter="randombar(horizontal)">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4" presetClass="exit" presetSubtype="10" fill="hold" grpId="1" nodeType="withEffect">
                                  <p:stCondLst>
                                    <p:cond delay="0"/>
                                  </p:stCondLst>
                                  <p:childTnLst>
                                    <p:animEffect transition="out" filter="randombar(horizontal)">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14" presetClass="entr" presetSubtype="1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P spid="6" grpId="0"/>
      <p:bldP spid="6" grpId="1"/>
      <p:bldP spid="8" grpId="0"/>
      <p:bldP spid="8" grpId="2"/>
      <p:bldGraphic spid="13" grpId="0">
        <p:bldAsOne/>
      </p:bldGraphic>
      <p:bldGraphic spid="13" grpId="1">
        <p:bldAsOne/>
      </p:bldGraphic>
      <p:bldGraphic spid="15" grpId="0">
        <p:bldAsOne/>
      </p:bldGraphic>
      <p:bldGraphic spid="15" grpId="1">
        <p:bldAsOne/>
      </p:bldGraphic>
      <p:bldGraphic spid="16" grpId="0">
        <p:bldAsOne/>
      </p:bldGraphic>
      <p:bldGraphic spid="16" grpId="1">
        <p:bldAsOne/>
      </p:bldGraphic>
      <p:bldP spid="18" grpId="0"/>
      <p:bldGraphic spid="19"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dirty="0">
                <a:solidFill>
                  <a:srgbClr val="002060"/>
                </a:solidFill>
                <a:latin typeface="Montserrat Extra-Bold" panose="020B0604020202020204" charset="0"/>
              </a:rPr>
              <a:t>4.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sp>
        <p:nvSpPr>
          <p:cNvPr id="5" name="TextBox 4">
            <a:extLst>
              <a:ext uri="{FF2B5EF4-FFF2-40B4-BE49-F238E27FC236}">
                <a16:creationId xmlns:a16="http://schemas.microsoft.com/office/drawing/2014/main" id="{6A2E52CA-260A-6DA9-C68D-9B3D225B15E1}"/>
              </a:ext>
            </a:extLst>
          </p:cNvPr>
          <p:cNvSpPr txBox="1"/>
          <p:nvPr/>
        </p:nvSpPr>
        <p:spPr>
          <a:xfrm>
            <a:off x="1028700" y="1381980"/>
            <a:ext cx="12729703" cy="630942"/>
          </a:xfrm>
          <a:prstGeom prst="rect">
            <a:avLst/>
          </a:prstGeom>
          <a:noFill/>
        </p:spPr>
        <p:txBody>
          <a:bodyPr wrap="none" rtlCol="0">
            <a:spAutoFit/>
          </a:bodyPr>
          <a:lstStyle/>
          <a:p>
            <a:r>
              <a:rPr lang="en-GB" sz="3500" dirty="0">
                <a:latin typeface="Arial" panose="020B0604020202020204" pitchFamily="34" charset="0"/>
                <a:cs typeface="Arial" panose="020B0604020202020204" pitchFamily="34" charset="0"/>
              </a:rPr>
              <a:t>Test </a:t>
            </a:r>
            <a:r>
              <a:rPr lang="en-GB" sz="3500" dirty="0" err="1">
                <a:latin typeface="Arial" panose="020B0604020202020204" pitchFamily="34" charset="0"/>
                <a:cs typeface="Arial" panose="020B0604020202020204" pitchFamily="34" charset="0"/>
              </a:rPr>
              <a:t>mô</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hình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phân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loại</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trên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bộ</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dữ</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liệu</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gồm</a:t>
            </a:r>
            <a:r>
              <a:rPr lang="en-GB" sz="3500" dirty="0">
                <a:latin typeface="Arial" panose="020B0604020202020204" pitchFamily="34" charset="0"/>
                <a:cs typeface="Arial" panose="020B0604020202020204" pitchFamily="34" charset="0"/>
              </a:rPr>
              <a:t> 20 </a:t>
            </a:r>
            <a:r>
              <a:rPr lang="en-GB" sz="3500" dirty="0" err="1">
                <a:latin typeface="Arial" panose="020B0604020202020204" pitchFamily="34" charset="0"/>
                <a:cs typeface="Arial" panose="020B0604020202020204" pitchFamily="34" charset="0"/>
              </a:rPr>
              <a:t>hình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ngẫu</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nhiên</a:t>
            </a:r>
            <a:r>
              <a:rPr lang="en-GB" sz="3500" dirty="0">
                <a:latin typeface="Arial" panose="020B0604020202020204" pitchFamily="34" charset="0"/>
                <a:cs typeface="Arial" panose="020B0604020202020204" pitchFamily="34" charset="0"/>
              </a:rPr>
              <a:t>:</a:t>
            </a:r>
            <a:endParaRPr lang="en-US" sz="35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EBE5DF3-0D83-E7DD-FB71-900184160C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100" y="2019349"/>
            <a:ext cx="9829800" cy="6902786"/>
          </a:xfrm>
          <a:prstGeom prst="rect">
            <a:avLst/>
          </a:prstGeom>
          <a:noFill/>
          <a:ln>
            <a:noFill/>
          </a:ln>
        </p:spPr>
      </p:pic>
      <p:sp>
        <p:nvSpPr>
          <p:cNvPr id="15" name="TextBox 14">
            <a:extLst>
              <a:ext uri="{FF2B5EF4-FFF2-40B4-BE49-F238E27FC236}">
                <a16:creationId xmlns:a16="http://schemas.microsoft.com/office/drawing/2014/main" id="{514E7C25-BFE7-BB03-CE12-A3DC842FEA5B}"/>
              </a:ext>
            </a:extLst>
          </p:cNvPr>
          <p:cNvSpPr txBox="1"/>
          <p:nvPr/>
        </p:nvSpPr>
        <p:spPr>
          <a:xfrm>
            <a:off x="6096000" y="9095648"/>
            <a:ext cx="9240252" cy="630942"/>
          </a:xfrm>
          <a:prstGeom prst="rect">
            <a:avLst/>
          </a:prstGeom>
          <a:noFill/>
        </p:spPr>
        <p:txBody>
          <a:bodyPr wrap="square">
            <a:spAutoFit/>
          </a:bodyPr>
          <a:lstStyle/>
          <a:p>
            <a:r>
              <a:rPr lang="en-GB" sz="3500" dirty="0">
                <a:latin typeface="Arial" panose="020B0604020202020204" pitchFamily="34" charset="0"/>
                <a:cs typeface="Arial" panose="020B0604020202020204" pitchFamily="34" charset="0"/>
              </a:rPr>
              <a:t>EfficientNetB2: 19/20 </a:t>
            </a:r>
            <a:r>
              <a:rPr lang="en-GB" sz="3500" dirty="0" err="1">
                <a:latin typeface="Arial" panose="020B0604020202020204" pitchFamily="34" charset="0"/>
                <a:cs typeface="Arial" panose="020B0604020202020204" pitchFamily="34" charset="0"/>
              </a:rPr>
              <a:t>hình</a:t>
            </a:r>
            <a:endParaRPr lang="en-US" sz="35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45F913D-97CF-A1D1-3798-0340D5703D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1132" y="2028219"/>
            <a:ext cx="9817768" cy="6900344"/>
          </a:xfrm>
          <a:prstGeom prst="rect">
            <a:avLst/>
          </a:prstGeom>
          <a:noFill/>
          <a:ln>
            <a:noFill/>
          </a:ln>
        </p:spPr>
      </p:pic>
      <p:sp>
        <p:nvSpPr>
          <p:cNvPr id="18" name="TextBox 17">
            <a:extLst>
              <a:ext uri="{FF2B5EF4-FFF2-40B4-BE49-F238E27FC236}">
                <a16:creationId xmlns:a16="http://schemas.microsoft.com/office/drawing/2014/main" id="{71224862-66FE-CED3-9EE1-F897BEB673DF}"/>
              </a:ext>
            </a:extLst>
          </p:cNvPr>
          <p:cNvSpPr txBox="1"/>
          <p:nvPr/>
        </p:nvSpPr>
        <p:spPr>
          <a:xfrm>
            <a:off x="6095732" y="9095648"/>
            <a:ext cx="9240520" cy="630942"/>
          </a:xfrm>
          <a:prstGeom prst="rect">
            <a:avLst/>
          </a:prstGeom>
          <a:noFill/>
        </p:spPr>
        <p:txBody>
          <a:bodyPr wrap="square">
            <a:spAutoFit/>
          </a:bodyPr>
          <a:lstStyle/>
          <a:p>
            <a:r>
              <a:rPr lang="en-GB" sz="3500" dirty="0">
                <a:latin typeface="Arial" panose="020B0604020202020204" pitchFamily="34" charset="0"/>
                <a:cs typeface="Arial" panose="020B0604020202020204" pitchFamily="34" charset="0"/>
              </a:rPr>
              <a:t>EfficientNetV2L: 17/20 </a:t>
            </a:r>
            <a:r>
              <a:rPr lang="en-GB" sz="3500" dirty="0" err="1">
                <a:latin typeface="Arial" panose="020B0604020202020204" pitchFamily="34" charset="0"/>
                <a:cs typeface="Arial" panose="020B0604020202020204" pitchFamily="34" charset="0"/>
              </a:rPr>
              <a:t>hình</a:t>
            </a:r>
            <a:endParaRPr lang="en-US" sz="35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7EB2AC0-780B-8153-CAF7-5DD68254BC1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2400" y="2000833"/>
            <a:ext cx="10084468" cy="6927729"/>
          </a:xfrm>
          <a:prstGeom prst="rect">
            <a:avLst/>
          </a:prstGeom>
          <a:noFill/>
          <a:ln>
            <a:noFill/>
          </a:ln>
        </p:spPr>
      </p:pic>
      <p:sp>
        <p:nvSpPr>
          <p:cNvPr id="21" name="TextBox 20">
            <a:extLst>
              <a:ext uri="{FF2B5EF4-FFF2-40B4-BE49-F238E27FC236}">
                <a16:creationId xmlns:a16="http://schemas.microsoft.com/office/drawing/2014/main" id="{A01FA5F5-1ABA-32B7-32C6-97343B6C52CA}"/>
              </a:ext>
            </a:extLst>
          </p:cNvPr>
          <p:cNvSpPr txBox="1"/>
          <p:nvPr/>
        </p:nvSpPr>
        <p:spPr>
          <a:xfrm>
            <a:off x="6095270" y="9113385"/>
            <a:ext cx="9240982" cy="630942"/>
          </a:xfrm>
          <a:prstGeom prst="rect">
            <a:avLst/>
          </a:prstGeom>
          <a:noFill/>
        </p:spPr>
        <p:txBody>
          <a:bodyPr wrap="square">
            <a:spAutoFit/>
          </a:bodyPr>
          <a:lstStyle/>
          <a:p>
            <a:r>
              <a:rPr lang="en-GB" sz="3500" dirty="0">
                <a:latin typeface="Arial" panose="020B0604020202020204" pitchFamily="34" charset="0"/>
                <a:cs typeface="Arial" panose="020B0604020202020204" pitchFamily="34" charset="0"/>
              </a:rPr>
              <a:t>DenseNet121: 16/20 </a:t>
            </a:r>
            <a:r>
              <a:rPr lang="en-GB" sz="3500" dirty="0" err="1">
                <a:latin typeface="Arial" panose="020B0604020202020204" pitchFamily="34" charset="0"/>
                <a:cs typeface="Arial" panose="020B0604020202020204" pitchFamily="34" charset="0"/>
              </a:rPr>
              <a:t>hình</a:t>
            </a:r>
            <a:endParaRPr lang="en-US" sz="3500"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C5869591-8DF7-20BF-ECE1-BE78858182C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2400" y="1990765"/>
            <a:ext cx="10084468" cy="6914255"/>
          </a:xfrm>
          <a:prstGeom prst="rect">
            <a:avLst/>
          </a:prstGeom>
          <a:noFill/>
          <a:ln>
            <a:noFill/>
          </a:ln>
        </p:spPr>
      </p:pic>
      <p:sp>
        <p:nvSpPr>
          <p:cNvPr id="24" name="TextBox 23">
            <a:extLst>
              <a:ext uri="{FF2B5EF4-FFF2-40B4-BE49-F238E27FC236}">
                <a16:creationId xmlns:a16="http://schemas.microsoft.com/office/drawing/2014/main" id="{537EA9F2-8543-1B42-7DE6-510E56218598}"/>
              </a:ext>
            </a:extLst>
          </p:cNvPr>
          <p:cNvSpPr txBox="1"/>
          <p:nvPr/>
        </p:nvSpPr>
        <p:spPr>
          <a:xfrm>
            <a:off x="6095270" y="9095648"/>
            <a:ext cx="9240982" cy="630942"/>
          </a:xfrm>
          <a:prstGeom prst="rect">
            <a:avLst/>
          </a:prstGeom>
          <a:noFill/>
        </p:spPr>
        <p:txBody>
          <a:bodyPr wrap="square">
            <a:spAutoFit/>
          </a:bodyPr>
          <a:lstStyle/>
          <a:p>
            <a:r>
              <a:rPr lang="en-GB" sz="3500" dirty="0">
                <a:latin typeface="Arial" panose="020B0604020202020204" pitchFamily="34" charset="0"/>
                <a:cs typeface="Arial" panose="020B0604020202020204" pitchFamily="34" charset="0"/>
              </a:rPr>
              <a:t>InceptionV3: 15/20 </a:t>
            </a:r>
            <a:r>
              <a:rPr lang="en-GB" sz="3500" dirty="0" err="1">
                <a:latin typeface="Arial" panose="020B0604020202020204" pitchFamily="34" charset="0"/>
                <a:cs typeface="Arial" panose="020B0604020202020204" pitchFamily="34" charset="0"/>
              </a:rPr>
              <a:t>hình</a:t>
            </a:r>
            <a:endParaRPr lang="en-US" sz="350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3DFB467C-8301-9860-CEB2-59F6DE5EAD8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3441" y="2018848"/>
            <a:ext cx="10084468" cy="6880245"/>
          </a:xfrm>
          <a:prstGeom prst="rect">
            <a:avLst/>
          </a:prstGeom>
          <a:noFill/>
          <a:ln>
            <a:noFill/>
          </a:ln>
        </p:spPr>
      </p:pic>
      <p:sp>
        <p:nvSpPr>
          <p:cNvPr id="27" name="TextBox 26">
            <a:extLst>
              <a:ext uri="{FF2B5EF4-FFF2-40B4-BE49-F238E27FC236}">
                <a16:creationId xmlns:a16="http://schemas.microsoft.com/office/drawing/2014/main" id="{8204F492-A2E6-02F6-0D1D-48B216BB0398}"/>
              </a:ext>
            </a:extLst>
          </p:cNvPr>
          <p:cNvSpPr txBox="1"/>
          <p:nvPr/>
        </p:nvSpPr>
        <p:spPr>
          <a:xfrm>
            <a:off x="6129906" y="9095648"/>
            <a:ext cx="9240982" cy="630942"/>
          </a:xfrm>
          <a:prstGeom prst="rect">
            <a:avLst/>
          </a:prstGeom>
          <a:noFill/>
        </p:spPr>
        <p:txBody>
          <a:bodyPr wrap="square">
            <a:spAutoFit/>
          </a:bodyPr>
          <a:lstStyle/>
          <a:p>
            <a:r>
              <a:rPr lang="en-GB" sz="3500" dirty="0">
                <a:latin typeface="Arial" panose="020B0604020202020204" pitchFamily="34" charset="0"/>
                <a:cs typeface="Arial" panose="020B0604020202020204" pitchFamily="34" charset="0"/>
              </a:rPr>
              <a:t>VGG19:  18/20 </a:t>
            </a:r>
            <a:r>
              <a:rPr lang="en-GB" sz="3500" dirty="0" err="1">
                <a:latin typeface="Arial" panose="020B0604020202020204" pitchFamily="34" charset="0"/>
                <a:cs typeface="Arial" panose="020B0604020202020204" pitchFamily="34" charset="0"/>
              </a:rPr>
              <a:t>hình</a:t>
            </a:r>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705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randombar(horizont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par>
                          <p:cTn id="17" fill="hold">
                            <p:stCondLst>
                              <p:cond delay="500"/>
                            </p:stCondLst>
                            <p:childTnLst>
                              <p:par>
                                <p:cTn id="18" presetID="14" presetClass="exit" presetSubtype="10" fill="hold" nodeType="afterEffect">
                                  <p:stCondLst>
                                    <p:cond delay="0"/>
                                  </p:stCondLst>
                                  <p:childTnLst>
                                    <p:animEffect transition="out" filter="randombar(horizont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4" presetClass="exit" presetSubtype="10" fill="hold" grpId="1" nodeType="withEffect">
                                  <p:stCondLst>
                                    <p:cond delay="0"/>
                                  </p:stCondLst>
                                  <p:childTnLst>
                                    <p:animEffect transition="out" filter="randombar(horizontal)">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4"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par>
                          <p:cTn id="32" fill="hold">
                            <p:stCondLst>
                              <p:cond delay="500"/>
                            </p:stCondLst>
                            <p:childTnLst>
                              <p:par>
                                <p:cTn id="33" presetID="14" presetClass="exit" presetSubtype="10" fill="hold" nodeType="afterEffect">
                                  <p:stCondLst>
                                    <p:cond delay="0"/>
                                  </p:stCondLst>
                                  <p:childTnLst>
                                    <p:animEffect transition="out" filter="randombar(horizontal)">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14" presetClass="exit" presetSubtype="10" fill="hold" grpId="1" nodeType="withEffect">
                                  <p:stCondLst>
                                    <p:cond delay="0"/>
                                  </p:stCondLst>
                                  <p:childTnLst>
                                    <p:animEffect transition="out" filter="randombar(horizontal)">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4" presetClass="entr" presetSubtype="1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childTnLst>
                          </p:cTn>
                        </p:par>
                        <p:par>
                          <p:cTn id="47" fill="hold">
                            <p:stCondLst>
                              <p:cond delay="500"/>
                            </p:stCondLst>
                            <p:childTnLst>
                              <p:par>
                                <p:cTn id="48" presetID="14" presetClass="exit" presetSubtype="10" fill="hold" nodeType="afterEffect">
                                  <p:stCondLst>
                                    <p:cond delay="0"/>
                                  </p:stCondLst>
                                  <p:childTnLst>
                                    <p:animEffect transition="out" filter="randombar(horizontal)">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4" presetClass="exit" presetSubtype="10" fill="hold" grpId="1" nodeType="withEffect">
                                  <p:stCondLst>
                                    <p:cond delay="0"/>
                                  </p:stCondLst>
                                  <p:childTnLst>
                                    <p:animEffect transition="out" filter="randombar(horizontal)">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4" presetClass="entr" presetSubtype="1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randombar(horizontal)">
                                      <p:cBhvr>
                                        <p:cTn id="61" dur="500"/>
                                        <p:tgtEl>
                                          <p:spTgt spid="25"/>
                                        </p:tgtEl>
                                      </p:cBhvr>
                                    </p:animEffect>
                                  </p:childTnLst>
                                </p:cTn>
                              </p:par>
                            </p:childTnLst>
                          </p:cTn>
                        </p:par>
                        <p:par>
                          <p:cTn id="62" fill="hold">
                            <p:stCondLst>
                              <p:cond delay="500"/>
                            </p:stCondLst>
                            <p:childTnLst>
                              <p:par>
                                <p:cTn id="63" presetID="14" presetClass="exit" presetSubtype="10" fill="hold" nodeType="afterEffect">
                                  <p:stCondLst>
                                    <p:cond delay="0"/>
                                  </p:stCondLst>
                                  <p:childTnLst>
                                    <p:animEffect transition="out" filter="randombar(horizontal)">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par>
                                <p:cTn id="66" presetID="14" presetClass="exit" presetSubtype="10" fill="hold" grpId="1" nodeType="withEffect">
                                  <p:stCondLst>
                                    <p:cond delay="0"/>
                                  </p:stCondLst>
                                  <p:childTnLst>
                                    <p:animEffect transition="out" filter="randombar(horizontal)">
                                      <p:cBhvr>
                                        <p:cTn id="67" dur="500"/>
                                        <p:tgtEl>
                                          <p:spTgt spid="24"/>
                                        </p:tgtEl>
                                      </p:cBhvr>
                                    </p:animEffect>
                                    <p:set>
                                      <p:cBhvr>
                                        <p:cTn id="68" dur="1" fill="hold">
                                          <p:stCondLst>
                                            <p:cond delay="499"/>
                                          </p:stCondLst>
                                        </p:cTn>
                                        <p:tgtEl>
                                          <p:spTgt spid="24"/>
                                        </p:tgtEl>
                                        <p:attrNameLst>
                                          <p:attrName>style.visibility</p:attrName>
                                        </p:attrNameLst>
                                      </p:cBhvr>
                                      <p:to>
                                        <p:strVal val="hidden"/>
                                      </p:to>
                                    </p:set>
                                  </p:childTnLst>
                                </p:cTn>
                              </p:par>
                              <p:par>
                                <p:cTn id="69" presetID="14" presetClass="entr" presetSubtype="1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randombar(horizontal)">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P spid="18" grpId="1"/>
      <p:bldP spid="21" grpId="0"/>
      <p:bldP spid="21" grpId="1"/>
      <p:bldP spid="24" grpId="0"/>
      <p:bldP spid="24" grpId="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dirty="0">
                <a:solidFill>
                  <a:srgbClr val="002060"/>
                </a:solidFill>
                <a:latin typeface="Montserrat Extra-Bold" panose="020B0604020202020204" charset="0"/>
              </a:rPr>
              <a:t>4.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sp>
        <p:nvSpPr>
          <p:cNvPr id="5" name="TextBox 4">
            <a:extLst>
              <a:ext uri="{FF2B5EF4-FFF2-40B4-BE49-F238E27FC236}">
                <a16:creationId xmlns:a16="http://schemas.microsoft.com/office/drawing/2014/main" id="{6A2E52CA-260A-6DA9-C68D-9B3D225B15E1}"/>
              </a:ext>
            </a:extLst>
          </p:cNvPr>
          <p:cNvSpPr txBox="1"/>
          <p:nvPr/>
        </p:nvSpPr>
        <p:spPr>
          <a:xfrm>
            <a:off x="1028700" y="1381980"/>
            <a:ext cx="5107424" cy="630942"/>
          </a:xfrm>
          <a:prstGeom prst="rect">
            <a:avLst/>
          </a:prstGeom>
          <a:noFill/>
        </p:spPr>
        <p:txBody>
          <a:bodyPr wrap="none" rtlCol="0">
            <a:spAutoFit/>
          </a:bodyPr>
          <a:lstStyle/>
          <a:p>
            <a:r>
              <a:rPr lang="en-GB" sz="3500" dirty="0">
                <a:latin typeface="Arial" panose="020B0604020202020204" pitchFamily="34" charset="0"/>
                <a:cs typeface="Arial" panose="020B0604020202020204" pitchFamily="34" charset="0"/>
              </a:rPr>
              <a:t>Test </a:t>
            </a:r>
            <a:r>
              <a:rPr lang="en-GB" sz="3500" dirty="0" err="1">
                <a:latin typeface="Arial" panose="020B0604020202020204" pitchFamily="34" charset="0"/>
                <a:cs typeface="Arial" panose="020B0604020202020204" pitchFamily="34" charset="0"/>
              </a:rPr>
              <a:t>mô</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hình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phân</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vùng</a:t>
            </a:r>
            <a:r>
              <a:rPr lang="en-GB" sz="3500" dirty="0">
                <a:latin typeface="Arial" panose="020B0604020202020204" pitchFamily="34" charset="0"/>
                <a:cs typeface="Arial" panose="020B0604020202020204" pitchFamily="34" charset="0"/>
              </a:rPr>
              <a:t> </a:t>
            </a:r>
            <a:endParaRPr lang="en-US" sz="35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3A25250-3760-5E3B-0547-4EA08DDA1E97}"/>
              </a:ext>
            </a:extLst>
          </p:cNvPr>
          <p:cNvPicPr>
            <a:picLocks noChangeAspect="1"/>
          </p:cNvPicPr>
          <p:nvPr/>
        </p:nvPicPr>
        <p:blipFill>
          <a:blip r:embed="rId3"/>
          <a:stretch>
            <a:fillRect/>
          </a:stretch>
        </p:blipFill>
        <p:spPr>
          <a:xfrm>
            <a:off x="9144000" y="2457772"/>
            <a:ext cx="7658101" cy="5621101"/>
          </a:xfrm>
          <a:prstGeom prst="rect">
            <a:avLst/>
          </a:prstGeom>
        </p:spPr>
      </p:pic>
      <p:pic>
        <p:nvPicPr>
          <p:cNvPr id="9" name="Picture 8">
            <a:extLst>
              <a:ext uri="{FF2B5EF4-FFF2-40B4-BE49-F238E27FC236}">
                <a16:creationId xmlns:a16="http://schemas.microsoft.com/office/drawing/2014/main" id="{1FB4F767-AE10-48A1-05B8-52CC0E2E79E9}"/>
              </a:ext>
            </a:extLst>
          </p:cNvPr>
          <p:cNvPicPr>
            <a:picLocks noChangeAspect="1"/>
          </p:cNvPicPr>
          <p:nvPr/>
        </p:nvPicPr>
        <p:blipFill>
          <a:blip r:embed="rId4"/>
          <a:stretch>
            <a:fillRect/>
          </a:stretch>
        </p:blipFill>
        <p:spPr>
          <a:xfrm>
            <a:off x="869905" y="2566842"/>
            <a:ext cx="8446557" cy="5472258"/>
          </a:xfrm>
          <a:prstGeom prst="rect">
            <a:avLst/>
          </a:prstGeom>
        </p:spPr>
      </p:pic>
      <p:pic>
        <p:nvPicPr>
          <p:cNvPr id="12" name="Picture 11">
            <a:extLst>
              <a:ext uri="{FF2B5EF4-FFF2-40B4-BE49-F238E27FC236}">
                <a16:creationId xmlns:a16="http://schemas.microsoft.com/office/drawing/2014/main" id="{97B06C1A-F067-1738-1804-D4C8524144BD}"/>
              </a:ext>
            </a:extLst>
          </p:cNvPr>
          <p:cNvPicPr>
            <a:picLocks noChangeAspect="1"/>
          </p:cNvPicPr>
          <p:nvPr/>
        </p:nvPicPr>
        <p:blipFill>
          <a:blip r:embed="rId5"/>
          <a:stretch>
            <a:fillRect/>
          </a:stretch>
        </p:blipFill>
        <p:spPr>
          <a:xfrm>
            <a:off x="3733800" y="2391126"/>
            <a:ext cx="9752588" cy="5815126"/>
          </a:xfrm>
          <a:prstGeom prst="rect">
            <a:avLst/>
          </a:prstGeom>
        </p:spPr>
      </p:pic>
      <p:sp>
        <p:nvSpPr>
          <p:cNvPr id="14" name="TextBox 13">
            <a:extLst>
              <a:ext uri="{FF2B5EF4-FFF2-40B4-BE49-F238E27FC236}">
                <a16:creationId xmlns:a16="http://schemas.microsoft.com/office/drawing/2014/main" id="{7F9CE7CA-03BD-8AAF-D165-4313AC925021}"/>
              </a:ext>
            </a:extLst>
          </p:cNvPr>
          <p:cNvSpPr txBox="1"/>
          <p:nvPr/>
        </p:nvSpPr>
        <p:spPr>
          <a:xfrm>
            <a:off x="1600200" y="8293994"/>
            <a:ext cx="10435280" cy="630942"/>
          </a:xfrm>
          <a:prstGeom prst="rect">
            <a:avLst/>
          </a:prstGeom>
          <a:noFill/>
        </p:spPr>
        <p:txBody>
          <a:bodyPr wrap="square">
            <a:spAutoFit/>
          </a:bodyPr>
          <a:lstStyle/>
          <a:p>
            <a:r>
              <a:rPr lang="en-GB" sz="3500" dirty="0" err="1">
                <a:latin typeface="Arial" panose="020B0604020202020204" pitchFamily="34" charset="0"/>
                <a:cs typeface="Arial" panose="020B0604020202020204" pitchFamily="34" charset="0"/>
              </a:rPr>
              <a:t>Ảnh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không</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bệnh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được</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khoang</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vùng</a:t>
            </a:r>
            <a:endParaRPr lang="en-US" sz="35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6B72D38-9A15-B959-0ADD-AA43B6CD1A3A}"/>
              </a:ext>
            </a:extLst>
          </p:cNvPr>
          <p:cNvSpPr txBox="1"/>
          <p:nvPr/>
        </p:nvSpPr>
        <p:spPr>
          <a:xfrm>
            <a:off x="10744200" y="8293994"/>
            <a:ext cx="10435280" cy="630942"/>
          </a:xfrm>
          <a:prstGeom prst="rect">
            <a:avLst/>
          </a:prstGeom>
          <a:noFill/>
        </p:spPr>
        <p:txBody>
          <a:bodyPr wrap="square">
            <a:spAutoFit/>
          </a:bodyPr>
          <a:lstStyle/>
          <a:p>
            <a:r>
              <a:rPr lang="en-GB" sz="3500" dirty="0" err="1">
                <a:latin typeface="Arial" panose="020B0604020202020204" pitchFamily="34" charset="0"/>
                <a:cs typeface="Arial" panose="020B0604020202020204" pitchFamily="34" charset="0"/>
              </a:rPr>
              <a:t>Ảnh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bệnh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được</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khoanh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vùng</a:t>
            </a:r>
            <a:endParaRPr lang="en-US" sz="35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A1885A6-F71F-5FBA-CDE8-9553E15DC568}"/>
              </a:ext>
            </a:extLst>
          </p:cNvPr>
          <p:cNvSpPr txBox="1"/>
          <p:nvPr/>
        </p:nvSpPr>
        <p:spPr>
          <a:xfrm>
            <a:off x="5715000" y="9012678"/>
            <a:ext cx="10591800" cy="630942"/>
          </a:xfrm>
          <a:prstGeom prst="rect">
            <a:avLst/>
          </a:prstGeom>
          <a:noFill/>
        </p:spPr>
        <p:txBody>
          <a:bodyPr wrap="square">
            <a:spAutoFit/>
          </a:bodyPr>
          <a:lstStyle/>
          <a:p>
            <a:r>
              <a:rPr lang="en-GB" sz="3500" dirty="0" err="1">
                <a:latin typeface="Arial" panose="020B0604020202020204" pitchFamily="34" charset="0"/>
                <a:cs typeface="Arial" panose="020B0604020202020204" pitchFamily="34" charset="0"/>
              </a:rPr>
              <a:t>Ảnh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được</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khoanh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vùng</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bằng</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cách</a:t>
            </a:r>
            <a:r>
              <a:rPr lang="en-GB" sz="3500" dirty="0">
                <a:latin typeface="Arial" panose="020B0604020202020204" pitchFamily="34" charset="0"/>
                <a:cs typeface="Arial" panose="020B0604020202020204" pitchFamily="34" charset="0"/>
              </a:rPr>
              <a:t> </a:t>
            </a:r>
            <a:r>
              <a:rPr lang="en-GB" sz="3500" dirty="0" err="1">
                <a:latin typeface="Arial" panose="020B0604020202020204" pitchFamily="34" charset="0"/>
                <a:cs typeface="Arial" panose="020B0604020202020204" pitchFamily="34" charset="0"/>
              </a:rPr>
              <a:t>khác</a:t>
            </a:r>
            <a:endParaRPr lang="en-US" sz="3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43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par>
                                <p:cTn id="24" presetID="14" presetClass="exit" presetSubtype="10" fill="hold" nodeType="withEffect">
                                  <p:stCondLst>
                                    <p:cond delay="0"/>
                                  </p:stCondLst>
                                  <p:childTnLst>
                                    <p:animEffect transition="out" filter="randombar(horizontal)">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4" presetClass="exit" presetSubtype="10" fill="hold" nodeType="withEffect">
                                  <p:stCondLst>
                                    <p:cond delay="0"/>
                                  </p:stCondLst>
                                  <p:childTnLst>
                                    <p:animEffect transition="out" filter="randombar(horizontal)">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4" presetClass="exit" presetSubtype="10" fill="hold" grpId="1" nodeType="withEffect">
                                  <p:stCondLst>
                                    <p:cond delay="0"/>
                                  </p:stCondLst>
                                  <p:childTnLst>
                                    <p:animEffect transition="out" filter="randombar(horizontal)">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4" presetClass="exit" presetSubtype="10" fill="hold" grpId="1" nodeType="withEffect">
                                  <p:stCondLst>
                                    <p:cond delay="0"/>
                                  </p:stCondLst>
                                  <p:childTnLst>
                                    <p:animEffect transition="out" filter="randombar(horizontal)">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4" presetClass="entr" presetSubtype="1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randombar(horizontal)">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p:bldP spid="20" grpId="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dirty="0">
                <a:solidFill>
                  <a:srgbClr val="002060"/>
                </a:solidFill>
                <a:latin typeface="Montserrat Extra-Bold" panose="020B0604020202020204" charset="0"/>
              </a:rPr>
              <a:t>4.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graphicFrame>
        <p:nvGraphicFramePr>
          <p:cNvPr id="5" name="Table 5">
            <a:extLst>
              <a:ext uri="{FF2B5EF4-FFF2-40B4-BE49-F238E27FC236}">
                <a16:creationId xmlns:a16="http://schemas.microsoft.com/office/drawing/2014/main" id="{87983953-C7BF-385D-1C04-7C43F8B808F1}"/>
              </a:ext>
            </a:extLst>
          </p:cNvPr>
          <p:cNvGraphicFramePr>
            <a:graphicFrameLocks noGrp="1"/>
          </p:cNvGraphicFramePr>
          <p:nvPr>
            <p:extLst>
              <p:ext uri="{D42A27DB-BD31-4B8C-83A1-F6EECF244321}">
                <p14:modId xmlns:p14="http://schemas.microsoft.com/office/powerpoint/2010/main" val="3030482792"/>
              </p:ext>
            </p:extLst>
          </p:nvPr>
        </p:nvGraphicFramePr>
        <p:xfrm>
          <a:off x="838200" y="2099124"/>
          <a:ext cx="15506700" cy="7887828"/>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1220553945"/>
                    </a:ext>
                  </a:extLst>
                </a:gridCol>
                <a:gridCol w="2273300">
                  <a:extLst>
                    <a:ext uri="{9D8B030D-6E8A-4147-A177-3AD203B41FA5}">
                      <a16:colId xmlns:a16="http://schemas.microsoft.com/office/drawing/2014/main" val="968653982"/>
                    </a:ext>
                  </a:extLst>
                </a:gridCol>
                <a:gridCol w="2584450">
                  <a:extLst>
                    <a:ext uri="{9D8B030D-6E8A-4147-A177-3AD203B41FA5}">
                      <a16:colId xmlns:a16="http://schemas.microsoft.com/office/drawing/2014/main" val="264809356"/>
                    </a:ext>
                  </a:extLst>
                </a:gridCol>
                <a:gridCol w="2584450">
                  <a:extLst>
                    <a:ext uri="{9D8B030D-6E8A-4147-A177-3AD203B41FA5}">
                      <a16:colId xmlns:a16="http://schemas.microsoft.com/office/drawing/2014/main" val="4021282055"/>
                    </a:ext>
                  </a:extLst>
                </a:gridCol>
                <a:gridCol w="2584450">
                  <a:extLst>
                    <a:ext uri="{9D8B030D-6E8A-4147-A177-3AD203B41FA5}">
                      <a16:colId xmlns:a16="http://schemas.microsoft.com/office/drawing/2014/main" val="2236617219"/>
                    </a:ext>
                  </a:extLst>
                </a:gridCol>
                <a:gridCol w="2584450">
                  <a:extLst>
                    <a:ext uri="{9D8B030D-6E8A-4147-A177-3AD203B41FA5}">
                      <a16:colId xmlns:a16="http://schemas.microsoft.com/office/drawing/2014/main" val="380065764"/>
                    </a:ext>
                  </a:extLst>
                </a:gridCol>
              </a:tblGrid>
              <a:tr h="1283482">
                <a:tc>
                  <a:txBody>
                    <a:bodyPr/>
                    <a:lstStyle/>
                    <a:p>
                      <a:pPr algn="ctr">
                        <a:lnSpc>
                          <a:spcPct val="130000"/>
                        </a:lnSpc>
                        <a:spcBef>
                          <a:spcPts val="300"/>
                        </a:spcBef>
                      </a:pP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Mô</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hình</a:t>
                      </a:r>
                      <a:endPar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30000"/>
                        </a:lnSpc>
                      </a:pP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Độ</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chính</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xác</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cao</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nhất</a:t>
                      </a:r>
                      <a:endPar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30000"/>
                        </a:lnSpc>
                      </a:pPr>
                      <a:r>
                        <a:rPr lang="en-US" sz="3000" b="1">
                          <a:solidFill>
                            <a:schemeClr val="tx1"/>
                          </a:solidFill>
                          <a:effectLst/>
                          <a:latin typeface="Arial" panose="020B0604020202020204" pitchFamily="34" charset="0"/>
                          <a:ea typeface="Calibri" panose="020F0502020204030204" pitchFamily="34" charset="0"/>
                          <a:cs typeface="Arial" panose="020B0604020202020204" pitchFamily="34" charset="0"/>
                        </a:rPr>
                        <a:t>Độ chính xác thấp nhất</a:t>
                      </a:r>
                    </a:p>
                  </a:txBody>
                  <a:tcPr marL="68580" marR="68580" marT="0" marB="0" anchor="ctr"/>
                </a:tc>
                <a:tc>
                  <a:txBody>
                    <a:bodyPr/>
                    <a:lstStyle/>
                    <a:p>
                      <a:pPr algn="ctr">
                        <a:lnSpc>
                          <a:spcPct val="130000"/>
                        </a:lnSpc>
                      </a:pPr>
                      <a:r>
                        <a:rPr lang="en-US" sz="3000" b="1">
                          <a:solidFill>
                            <a:schemeClr val="tx1"/>
                          </a:solidFill>
                          <a:effectLst/>
                          <a:latin typeface="Arial" panose="020B0604020202020204" pitchFamily="34" charset="0"/>
                          <a:ea typeface="Calibri" panose="020F0502020204030204" pitchFamily="34" charset="0"/>
                          <a:cs typeface="Arial" panose="020B0604020202020204" pitchFamily="34" charset="0"/>
                        </a:rPr>
                        <a:t>Độ chính xác trên 20 ảnh</a:t>
                      </a:r>
                    </a:p>
                  </a:txBody>
                  <a:tcPr marL="68580" marR="68580" marT="0" marB="0" anchor="ctr"/>
                </a:tc>
                <a:tc>
                  <a:txBody>
                    <a:bodyPr/>
                    <a:lstStyle/>
                    <a:p>
                      <a:pPr algn="ctr">
                        <a:lnSpc>
                          <a:spcPct val="130000"/>
                        </a:lnSpc>
                      </a:pPr>
                      <a:r>
                        <a:rPr lang="en-US" sz="3000" b="1">
                          <a:solidFill>
                            <a:schemeClr val="tx1"/>
                          </a:solidFill>
                          <a:effectLst/>
                          <a:latin typeface="Arial" panose="020B0604020202020204" pitchFamily="34" charset="0"/>
                          <a:ea typeface="Calibri" panose="020F0502020204030204" pitchFamily="34" charset="0"/>
                          <a:cs typeface="Arial" panose="020B0604020202020204" pitchFamily="34" charset="0"/>
                        </a:rPr>
                        <a:t>Thời gian dự đoán</a:t>
                      </a:r>
                    </a:p>
                  </a:txBody>
                  <a:tcPr marL="68580" marR="68580" marT="0" marB="0" anchor="ctr"/>
                </a:tc>
                <a:tc>
                  <a:txBody>
                    <a:bodyPr/>
                    <a:lstStyle/>
                    <a:p>
                      <a:pPr algn="ctr">
                        <a:lnSpc>
                          <a:spcPct val="130000"/>
                        </a:lnSpc>
                      </a:pP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Thời</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gian</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huấn</a:t>
                      </a:r>
                      <a:r>
                        <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3000"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luyện</a:t>
                      </a:r>
                      <a:endParaRPr lang="en-US" sz="30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0257438"/>
                  </a:ext>
                </a:extLst>
              </a:tr>
              <a:tr h="1283482">
                <a:tc>
                  <a:txBody>
                    <a:bodyPr/>
                    <a:lstStyle/>
                    <a:p>
                      <a:pPr algn="ctr">
                        <a:lnSpc>
                          <a:spcPct val="130000"/>
                        </a:lnSpc>
                        <a:spcBef>
                          <a:spcPts val="300"/>
                        </a:spcBef>
                      </a:pPr>
                      <a:r>
                        <a:rPr lang="en-US" sz="3000" b="0">
                          <a:effectLst/>
                          <a:latin typeface="Arial" panose="020B0604020202020204" pitchFamily="34" charset="0"/>
                          <a:ea typeface="Calibri" panose="020F0502020204030204" pitchFamily="34" charset="0"/>
                          <a:cs typeface="Arial" panose="020B0604020202020204" pitchFamily="34" charset="0"/>
                        </a:rPr>
                        <a:t>EfficientNetB2</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100%</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52.96%</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19/20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15s</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1655.785s</a:t>
                      </a:r>
                    </a:p>
                  </a:txBody>
                  <a:tcPr marL="68580" marR="68580" marT="0" marB="0" anchor="ctr"/>
                </a:tc>
                <a:extLst>
                  <a:ext uri="{0D108BD9-81ED-4DB2-BD59-A6C34878D82A}">
                    <a16:rowId xmlns:a16="http://schemas.microsoft.com/office/drawing/2014/main" val="3664073178"/>
                  </a:ext>
                </a:extLst>
              </a:tr>
              <a:tr h="1283482">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EfficientNetV2L</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100%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62.12%</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17/20</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44s</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2910.659s</a:t>
                      </a:r>
                    </a:p>
                  </a:txBody>
                  <a:tcPr marL="68580" marR="68580" marT="0" marB="0" anchor="ctr"/>
                </a:tc>
                <a:extLst>
                  <a:ext uri="{0D108BD9-81ED-4DB2-BD59-A6C34878D82A}">
                    <a16:rowId xmlns:a16="http://schemas.microsoft.com/office/drawing/2014/main" val="1861120884"/>
                  </a:ext>
                </a:extLst>
              </a:tr>
              <a:tr h="899924">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DenseNet121</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100%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73.71%</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16/20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32s</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2703s</a:t>
                      </a:r>
                    </a:p>
                  </a:txBody>
                  <a:tcPr marL="68580" marR="68580" marT="0" marB="0" anchor="ctr"/>
                </a:tc>
                <a:extLst>
                  <a:ext uri="{0D108BD9-81ED-4DB2-BD59-A6C34878D82A}">
                    <a16:rowId xmlns:a16="http://schemas.microsoft.com/office/drawing/2014/main" val="1021869608"/>
                  </a:ext>
                </a:extLst>
              </a:tr>
              <a:tr h="899924">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InceptionV3</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99.6%</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55.38%</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15/20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30s</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3220.156s</a:t>
                      </a:r>
                    </a:p>
                  </a:txBody>
                  <a:tcPr marL="68580" marR="68580" marT="0" marB="0" anchor="ctr"/>
                </a:tc>
                <a:extLst>
                  <a:ext uri="{0D108BD9-81ED-4DB2-BD59-A6C34878D82A}">
                    <a16:rowId xmlns:a16="http://schemas.microsoft.com/office/drawing/2014/main" val="2037198470"/>
                  </a:ext>
                </a:extLst>
              </a:tr>
              <a:tr h="899924">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VGG19</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100%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40.62%</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18/20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77s</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1929.293s</a:t>
                      </a:r>
                    </a:p>
                  </a:txBody>
                  <a:tcPr marL="68580" marR="68580" marT="0" marB="0" anchor="ctr"/>
                </a:tc>
                <a:extLst>
                  <a:ext uri="{0D108BD9-81ED-4DB2-BD59-A6C34878D82A}">
                    <a16:rowId xmlns:a16="http://schemas.microsoft.com/office/drawing/2014/main" val="816490790"/>
                  </a:ext>
                </a:extLst>
              </a:tr>
              <a:tr h="899924">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Unet</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 100%</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20/20</a:t>
                      </a:r>
                    </a:p>
                  </a:txBody>
                  <a:tcPr marL="68580" marR="68580" marT="0" marB="0" anchor="ctr"/>
                </a:tc>
                <a:tc>
                  <a:txBody>
                    <a:bodyPr/>
                    <a:lstStyle/>
                    <a:p>
                      <a:pPr algn="ctr">
                        <a:lnSpc>
                          <a:spcPct val="130000"/>
                        </a:lnSpc>
                      </a:pPr>
                      <a:r>
                        <a:rPr lang="en-US" sz="3000" b="0">
                          <a:effectLst/>
                          <a:latin typeface="Arial" panose="020B0604020202020204" pitchFamily="34" charset="0"/>
                          <a:ea typeface="Calibri" panose="020F0502020204030204" pitchFamily="34" charset="0"/>
                          <a:cs typeface="Arial" panose="020B0604020202020204" pitchFamily="34" charset="0"/>
                        </a:rPr>
                        <a:t>2-5s</a:t>
                      </a:r>
                    </a:p>
                  </a:txBody>
                  <a:tcPr marL="68580" marR="68580" marT="0" marB="0" anchor="ctr"/>
                </a:tc>
                <a:tc>
                  <a:txBody>
                    <a:bodyPr/>
                    <a:lstStyle/>
                    <a:p>
                      <a:pPr algn="ctr">
                        <a:lnSpc>
                          <a:spcPct val="130000"/>
                        </a:lnSpc>
                      </a:pPr>
                      <a:r>
                        <a:rPr lang="en-US" sz="3000" b="0" dirty="0">
                          <a:effectLst/>
                          <a:latin typeface="Arial" panose="020B0604020202020204" pitchFamily="34" charset="0"/>
                          <a:ea typeface="Calibri" panose="020F0502020204030204" pitchFamily="34" charset="0"/>
                          <a:cs typeface="Arial" panose="020B0604020202020204" pitchFamily="34" charset="0"/>
                        </a:rPr>
                        <a:t>331.738s</a:t>
                      </a:r>
                    </a:p>
                  </a:txBody>
                  <a:tcPr marL="68580" marR="68580" marT="0" marB="0" anchor="ctr"/>
                </a:tc>
                <a:extLst>
                  <a:ext uri="{0D108BD9-81ED-4DB2-BD59-A6C34878D82A}">
                    <a16:rowId xmlns:a16="http://schemas.microsoft.com/office/drawing/2014/main" val="3227204878"/>
                  </a:ext>
                </a:extLst>
              </a:tr>
            </a:tbl>
          </a:graphicData>
        </a:graphic>
      </p:graphicFrame>
      <p:sp>
        <p:nvSpPr>
          <p:cNvPr id="7" name="TextBox 6">
            <a:extLst>
              <a:ext uri="{FF2B5EF4-FFF2-40B4-BE49-F238E27FC236}">
                <a16:creationId xmlns:a16="http://schemas.microsoft.com/office/drawing/2014/main" id="{5089DE75-EB3F-C044-16E4-363C00191D03}"/>
              </a:ext>
            </a:extLst>
          </p:cNvPr>
          <p:cNvSpPr txBox="1"/>
          <p:nvPr/>
        </p:nvSpPr>
        <p:spPr>
          <a:xfrm>
            <a:off x="5715000" y="1240602"/>
            <a:ext cx="9243060" cy="761940"/>
          </a:xfrm>
          <a:prstGeom prst="rect">
            <a:avLst/>
          </a:prstGeom>
          <a:noFill/>
        </p:spPr>
        <p:txBody>
          <a:bodyPr wrap="square">
            <a:spAutoFit/>
          </a:bodyPr>
          <a:lstStyle/>
          <a:p>
            <a:pPr>
              <a:lnSpc>
                <a:spcPts val="5880"/>
              </a:lnSpc>
            </a:pPr>
            <a:r>
              <a:rPr lang="en-GB" sz="3500" b="1" dirty="0" err="1">
                <a:latin typeface="Arial" panose="020B0604020202020204" pitchFamily="34" charset="0"/>
                <a:cs typeface="Arial" panose="020B0604020202020204" pitchFamily="34" charset="0"/>
              </a:rPr>
              <a:t>Bảng</a:t>
            </a:r>
            <a:r>
              <a:rPr lang="en-GB" sz="3500" b="1" dirty="0">
                <a:latin typeface="Arial" panose="020B0604020202020204" pitchFamily="34" charset="0"/>
                <a:cs typeface="Arial" panose="020B0604020202020204" pitchFamily="34" charset="0"/>
              </a:rPr>
              <a:t> so </a:t>
            </a:r>
            <a:r>
              <a:rPr lang="en-GB" sz="3500" b="1" dirty="0" err="1">
                <a:latin typeface="Arial" panose="020B0604020202020204" pitchFamily="34" charset="0"/>
                <a:cs typeface="Arial" panose="020B0604020202020204" pitchFamily="34" charset="0"/>
              </a:rPr>
              <a:t>sánh</a:t>
            </a:r>
            <a:r>
              <a:rPr lang="en-GB" sz="3500" b="1" dirty="0">
                <a:latin typeface="Arial" panose="020B0604020202020204" pitchFamily="34" charset="0"/>
                <a:cs typeface="Arial" panose="020B0604020202020204" pitchFamily="34" charset="0"/>
              </a:rPr>
              <a:t> </a:t>
            </a:r>
            <a:r>
              <a:rPr lang="en-GB" sz="3500" b="1" dirty="0" err="1">
                <a:latin typeface="Arial" panose="020B0604020202020204" pitchFamily="34" charset="0"/>
                <a:cs typeface="Arial" panose="020B0604020202020204" pitchFamily="34" charset="0"/>
              </a:rPr>
              <a:t>các</a:t>
            </a:r>
            <a:r>
              <a:rPr lang="en-GB" sz="3500" b="1" dirty="0">
                <a:latin typeface="Arial" panose="020B0604020202020204" pitchFamily="34" charset="0"/>
                <a:cs typeface="Arial" panose="020B0604020202020204" pitchFamily="34" charset="0"/>
              </a:rPr>
              <a:t> </a:t>
            </a:r>
            <a:r>
              <a:rPr lang="en-GB" sz="3500" b="1" dirty="0" err="1">
                <a:latin typeface="Arial" panose="020B0604020202020204" pitchFamily="34" charset="0"/>
                <a:cs typeface="Arial" panose="020B0604020202020204" pitchFamily="34" charset="0"/>
              </a:rPr>
              <a:t>mô</a:t>
            </a:r>
            <a:r>
              <a:rPr lang="en-GB" sz="3500" b="1" dirty="0">
                <a:latin typeface="Arial" panose="020B0604020202020204" pitchFamily="34" charset="0"/>
                <a:cs typeface="Arial" panose="020B0604020202020204" pitchFamily="34" charset="0"/>
              </a:rPr>
              <a:t> </a:t>
            </a:r>
            <a:r>
              <a:rPr lang="en-GB" sz="3500" b="1" dirty="0" err="1">
                <a:latin typeface="Arial" panose="020B0604020202020204" pitchFamily="34" charset="0"/>
                <a:cs typeface="Arial" panose="020B0604020202020204" pitchFamily="34" charset="0"/>
              </a:rPr>
              <a:t>hình</a:t>
            </a:r>
            <a:endParaRPr lang="en-US" sz="3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23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9591065"/>
            <a:ext cx="16230600" cy="1351653"/>
          </a:xfrm>
          <a:prstGeom prst="rect">
            <a:avLst/>
          </a:prstGeom>
          <a:solidFill>
            <a:srgbClr val="1C9B5E"/>
          </a:solidFill>
        </p:spPr>
      </p:sp>
      <p:sp>
        <p:nvSpPr>
          <p:cNvPr id="4" name="AutoShape 4"/>
          <p:cNvSpPr/>
          <p:nvPr/>
        </p:nvSpPr>
        <p:spPr>
          <a:xfrm>
            <a:off x="1287492" y="100550"/>
            <a:ext cx="16230600" cy="1351653"/>
          </a:xfrm>
          <a:prstGeom prst="rect">
            <a:avLst/>
          </a:prstGeom>
          <a:solidFill>
            <a:srgbClr val="1C9B5E"/>
          </a:solidFill>
        </p:spPr>
      </p:sp>
      <p:sp>
        <p:nvSpPr>
          <p:cNvPr id="5" name="TextBox 4">
            <a:extLst>
              <a:ext uri="{FF2B5EF4-FFF2-40B4-BE49-F238E27FC236}">
                <a16:creationId xmlns:a16="http://schemas.microsoft.com/office/drawing/2014/main" id="{09C4A2FC-FE7A-4E3E-B853-8D3A7425C081}"/>
              </a:ext>
            </a:extLst>
          </p:cNvPr>
          <p:cNvSpPr txBox="1"/>
          <p:nvPr/>
        </p:nvSpPr>
        <p:spPr>
          <a:xfrm>
            <a:off x="2781300" y="2691897"/>
            <a:ext cx="15163800" cy="7021474"/>
          </a:xfrm>
          <a:prstGeom prst="rect">
            <a:avLst/>
          </a:prstGeom>
          <a:noFill/>
        </p:spPr>
        <p:txBody>
          <a:bodyPr wrap="square" lIns="91440" tIns="45720" rIns="91440" bIns="45720" anchor="t">
            <a:spAutoFit/>
          </a:bodyPr>
          <a:lstStyle/>
          <a:p>
            <a:pPr algn="just">
              <a:lnSpc>
                <a:spcPct val="150000"/>
              </a:lnSpc>
              <a:spcAft>
                <a:spcPts val="100"/>
              </a:spcAft>
            </a:pPr>
            <a:r>
              <a:rPr lang="en-US" sz="3000" b="1" dirty="0" err="1">
                <a:latin typeface="Arial" panose="020B0604020202020204" pitchFamily="34" charset="0"/>
                <a:ea typeface="Tahoma" panose="020B0604030504040204" pitchFamily="34" charset="0"/>
                <a:cs typeface="Arial" panose="020B0604020202020204" pitchFamily="34" charset="0"/>
              </a:rPr>
              <a:t>Hạn</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chế</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đề</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tài</a:t>
            </a:r>
            <a:r>
              <a:rPr lang="en-US" sz="3000" b="1" dirty="0">
                <a:latin typeface="Arial" panose="020B0604020202020204" pitchFamily="34" charset="0"/>
                <a:ea typeface="Tahoma" panose="020B0604030504040204" pitchFamily="34" charset="0"/>
                <a:cs typeface="Arial" panose="020B0604020202020204" pitchFamily="34" charset="0"/>
              </a:rPr>
              <a:t>: </a:t>
            </a:r>
          </a:p>
          <a:p>
            <a:pPr algn="just">
              <a:lnSpc>
                <a:spcPct val="150000"/>
              </a:lnSpc>
              <a:spcAft>
                <a:spcPts val="100"/>
              </a:spcAft>
            </a:pPr>
            <a:r>
              <a:rPr lang="en-US" sz="3000" dirty="0">
                <a:latin typeface="Arial" panose="020B0604020202020204" pitchFamily="34" charset="0"/>
                <a:ea typeface="Tahoma" panose="020B0604030504040204" pitchFamily="34" charset="0"/>
                <a:cs typeface="Arial" panose="020B0604020202020204" pitchFamily="34" charset="0"/>
              </a:rPr>
              <a:t>   - </a:t>
            </a:r>
            <a:r>
              <a:rPr lang="en-US" sz="3000" dirty="0" err="1">
                <a:latin typeface="Arial" panose="020B0604020202020204" pitchFamily="34" charset="0"/>
                <a:ea typeface="Tahoma" panose="020B0604030504040204" pitchFamily="34" charset="0"/>
                <a:cs typeface="Arial" panose="020B0604020202020204" pitchFamily="34" charset="0"/>
              </a:rPr>
              <a:t>Chưa</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thử</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nghiệm</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trên</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nhiều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tập</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dữ</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liệu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khác</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nhau</a:t>
            </a:r>
            <a:r>
              <a:rPr lang="en-US" sz="3000" dirty="0">
                <a:latin typeface="Arial" panose="020B0604020202020204" pitchFamily="34" charset="0"/>
                <a:ea typeface="Tahoma" panose="020B0604030504040204" pitchFamily="34" charset="0"/>
                <a:cs typeface="Arial" panose="020B0604020202020204" pitchFamily="34" charset="0"/>
              </a:rPr>
              <a:t>.</a:t>
            </a:r>
          </a:p>
          <a:p>
            <a:pPr algn="just">
              <a:lnSpc>
                <a:spcPct val="150000"/>
              </a:lnSpc>
              <a:spcAft>
                <a:spcPts val="100"/>
              </a:spcAft>
            </a:pPr>
            <a:r>
              <a:rPr lang="en-US" sz="3000" dirty="0">
                <a:latin typeface="Arial" panose="020B0604020202020204" pitchFamily="34" charset="0"/>
                <a:ea typeface="Tahoma" panose="020B0604030504040204" pitchFamily="34" charset="0"/>
                <a:cs typeface="Arial" panose="020B0604020202020204" pitchFamily="34" charset="0"/>
              </a:rPr>
              <a:t>   - </a:t>
            </a:r>
            <a:r>
              <a:rPr lang="en-US" sz="3000" dirty="0" err="1">
                <a:latin typeface="Arial" panose="020B0604020202020204" pitchFamily="34" charset="0"/>
                <a:ea typeface="Tahoma" panose="020B0604030504040204" pitchFamily="34" charset="0"/>
                <a:cs typeface="Arial" panose="020B0604020202020204" pitchFamily="34" charset="0"/>
              </a:rPr>
              <a:t>Chưa</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sử</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dụng</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nhiều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mạng</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khác</a:t>
            </a:r>
            <a:r>
              <a:rPr lang="en-US" sz="3000" dirty="0">
                <a:latin typeface="Arial" panose="020B0604020202020204" pitchFamily="34" charset="0"/>
                <a:ea typeface="Tahoma" panose="020B0604030504040204" pitchFamily="34" charset="0"/>
                <a:cs typeface="Arial" panose="020B0604020202020204" pitchFamily="34" charset="0"/>
              </a:rPr>
              <a:t>.</a:t>
            </a:r>
            <a:r>
              <a:rPr lang="vi-VN" sz="3000" dirty="0">
                <a:latin typeface="Arial" panose="020B0604020202020204" pitchFamily="34" charset="0"/>
                <a:ea typeface="Tahoma" panose="020B0604030504040204" pitchFamily="34" charset="0"/>
                <a:cs typeface="Arial" panose="020B0604020202020204" pitchFamily="34" charset="0"/>
              </a:rPr>
              <a:t> </a:t>
            </a:r>
            <a:endParaRPr lang="en-GB" sz="3000" dirty="0">
              <a:latin typeface="Arial" panose="020B0604020202020204" pitchFamily="34" charset="0"/>
              <a:ea typeface="Tahoma" panose="020B0604030504040204" pitchFamily="34" charset="0"/>
              <a:cs typeface="Arial" panose="020B0604020202020204" pitchFamily="34" charset="0"/>
            </a:endParaRPr>
          </a:p>
          <a:p>
            <a:pPr algn="just">
              <a:lnSpc>
                <a:spcPct val="150000"/>
              </a:lnSpc>
              <a:spcAft>
                <a:spcPts val="100"/>
              </a:spcAft>
            </a:pPr>
            <a:r>
              <a:rPr lang="en-US" sz="3000" b="1" dirty="0" err="1">
                <a:latin typeface="Arial" panose="020B0604020202020204" pitchFamily="34" charset="0"/>
                <a:ea typeface="Tahoma" panose="020B0604030504040204" pitchFamily="34" charset="0"/>
                <a:cs typeface="Arial" panose="020B0604020202020204" pitchFamily="34" charset="0"/>
              </a:rPr>
              <a:t>Hướng</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phát</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triển</a:t>
            </a:r>
            <a:endParaRPr lang="en-US" sz="3000" b="1" dirty="0">
              <a:latin typeface="Arial" panose="020B0604020202020204" pitchFamily="34" charset="0"/>
              <a:ea typeface="Tahoma" panose="020B0604030504040204" pitchFamily="34" charset="0"/>
              <a:cs typeface="Arial" panose="020B0604020202020204" pitchFamily="34" charset="0"/>
            </a:endParaRPr>
          </a:p>
          <a:p>
            <a:pPr algn="just">
              <a:lnSpc>
                <a:spcPct val="150000"/>
              </a:lnSpc>
              <a:spcAft>
                <a:spcPts val="100"/>
              </a:spcAft>
            </a:pPr>
            <a:r>
              <a:rPr lang="en-US" sz="3000" dirty="0">
                <a:latin typeface="Arial" panose="020B0604020202020204" pitchFamily="34" charset="0"/>
                <a:ea typeface="Tahoma" panose="020B0604030504040204" pitchFamily="34" charset="0"/>
                <a:cs typeface="Arial" panose="020B0604020202020204" pitchFamily="34" charset="0"/>
              </a:rPr>
              <a:t>   - </a:t>
            </a:r>
            <a:r>
              <a:rPr lang="en-US" sz="3000" dirty="0" err="1">
                <a:latin typeface="Arial" panose="020B0604020202020204" pitchFamily="34" charset="0"/>
                <a:ea typeface="Tahoma" panose="020B0604030504040204" pitchFamily="34" charset="0"/>
                <a:cs typeface="Arial" panose="020B0604020202020204" pitchFamily="34" charset="0"/>
              </a:rPr>
              <a:t>Dần</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hoàn</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thiện</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về</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mặt</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thập</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các</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tập</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dữ</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liệu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mới</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hơn</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và</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có</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độ</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chính</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xác</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cao</a:t>
            </a:r>
            <a:r>
              <a:rPr lang="en-US" sz="3000" dirty="0">
                <a:latin typeface="Arial" panose="020B0604020202020204" pitchFamily="34" charset="0"/>
                <a:ea typeface="Tahoma" panose="020B0604030504040204" pitchFamily="34" charset="0"/>
                <a:cs typeface="Arial" panose="020B0604020202020204" pitchFamily="34" charset="0"/>
              </a:rPr>
              <a:t>.</a:t>
            </a:r>
          </a:p>
          <a:p>
            <a:pPr algn="just">
              <a:lnSpc>
                <a:spcPct val="150000"/>
              </a:lnSpc>
              <a:spcAft>
                <a:spcPts val="100"/>
              </a:spcAft>
            </a:pPr>
            <a:r>
              <a:rPr lang="en-US" sz="3000" dirty="0">
                <a:latin typeface="Arial" panose="020B0604020202020204" pitchFamily="34" charset="0"/>
                <a:ea typeface="Tahoma" panose="020B0604030504040204" pitchFamily="34" charset="0"/>
                <a:cs typeface="Arial" panose="020B0604020202020204" pitchFamily="34" charset="0"/>
              </a:rPr>
              <a:t>   - </a:t>
            </a:r>
            <a:r>
              <a:rPr lang="en-US" sz="3000" dirty="0" err="1">
                <a:latin typeface="Arial" panose="020B0604020202020204" pitchFamily="34" charset="0"/>
                <a:ea typeface="Tahoma" panose="020B0604030504040204" pitchFamily="34" charset="0"/>
                <a:cs typeface="Arial" panose="020B0604020202020204" pitchFamily="34" charset="0"/>
              </a:rPr>
              <a:t>Sử</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dụng</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thay</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thế</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nhiều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mạng</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để</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xem</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kết</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quả</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và</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tối</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ưu</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mô</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hình</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để</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cải</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thiện</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độ</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chính</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xác</a:t>
            </a:r>
            <a:r>
              <a:rPr lang="en-US" sz="3000" dirty="0">
                <a:latin typeface="Arial" panose="020B0604020202020204" pitchFamily="34" charset="0"/>
                <a:ea typeface="Tahoma" panose="020B0604030504040204" pitchFamily="34" charset="0"/>
                <a:cs typeface="Arial" panose="020B0604020202020204" pitchFamily="34" charset="0"/>
              </a:rPr>
              <a:t>.</a:t>
            </a:r>
            <a:r>
              <a:rPr lang="vi-VN" sz="3000" dirty="0">
                <a:latin typeface="Arial" panose="020B0604020202020204" pitchFamily="34" charset="0"/>
                <a:ea typeface="Tahoma" panose="020B0604030504040204" pitchFamily="34" charset="0"/>
                <a:cs typeface="Arial" panose="020B0604020202020204" pitchFamily="34" charset="0"/>
              </a:rPr>
              <a:t> </a:t>
            </a:r>
          </a:p>
          <a:p>
            <a:pPr algn="just">
              <a:lnSpc>
                <a:spcPct val="150000"/>
              </a:lnSpc>
              <a:spcAft>
                <a:spcPts val="100"/>
              </a:spcAft>
            </a:pPr>
            <a:r>
              <a:rPr lang="vi-VN" sz="3000" dirty="0">
                <a:latin typeface="Arial" panose="020B0604020202020204" pitchFamily="34" charset="0"/>
                <a:ea typeface="Tahoma" panose="020B0604030504040204" pitchFamily="34" charset="0"/>
                <a:cs typeface="Arial" panose="020B0604020202020204" pitchFamily="34" charset="0"/>
              </a:rPr>
              <a:t>   -</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Đánh</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giá</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và</a:t>
            </a:r>
            <a:r>
              <a:rPr lang="en-GB" sz="3000" dirty="0">
                <a:latin typeface="Arial" panose="020B0604020202020204" pitchFamily="34" charset="0"/>
                <a:ea typeface="Tahoma" panose="020B0604030504040204" pitchFamily="34" charset="0"/>
                <a:cs typeface="Arial" panose="020B0604020202020204" pitchFamily="34" charset="0"/>
              </a:rPr>
              <a:t> so </a:t>
            </a:r>
            <a:r>
              <a:rPr lang="en-GB" sz="3000" dirty="0" err="1">
                <a:latin typeface="Arial" panose="020B0604020202020204" pitchFamily="34" charset="0"/>
                <a:ea typeface="Tahoma" panose="020B0604030504040204" pitchFamily="34" charset="0"/>
                <a:cs typeface="Arial" panose="020B0604020202020204" pitchFamily="34" charset="0"/>
              </a:rPr>
              <a:t>sánh</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với</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các</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công</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trình</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nghiên</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cứu</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khác</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để</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tìm</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ra</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kinh</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nghiệm</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và</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các</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định</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hướng</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trong</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tương</a:t>
            </a:r>
            <a:r>
              <a:rPr lang="en-GB" sz="3000" dirty="0">
                <a:latin typeface="Arial" panose="020B0604020202020204" pitchFamily="34" charset="0"/>
                <a:ea typeface="Tahoma" panose="020B0604030504040204" pitchFamily="34" charset="0"/>
                <a:cs typeface="Arial" panose="020B0604020202020204" pitchFamily="34" charset="0"/>
              </a:rPr>
              <a:t> </a:t>
            </a:r>
            <a:r>
              <a:rPr lang="en-GB" sz="3000" dirty="0" err="1">
                <a:latin typeface="Arial" panose="020B0604020202020204" pitchFamily="34" charset="0"/>
                <a:ea typeface="Tahoma" panose="020B0604030504040204" pitchFamily="34" charset="0"/>
                <a:cs typeface="Arial" panose="020B0604020202020204" pitchFamily="34" charset="0"/>
              </a:rPr>
              <a:t>lai</a:t>
            </a:r>
            <a:r>
              <a:rPr lang="en-GB" sz="3000" dirty="0">
                <a:latin typeface="Arial" panose="020B0604020202020204" pitchFamily="34" charset="0"/>
                <a:ea typeface="Tahoma" panose="020B0604030504040204" pitchFamily="34" charset="0"/>
                <a:cs typeface="Arial" panose="020B0604020202020204" pitchFamily="34" charset="0"/>
              </a:rPr>
              <a:t>.</a:t>
            </a:r>
            <a:endParaRPr lang="vi-VN" sz="3000" dirty="0">
              <a:latin typeface="Arial" panose="020B0604020202020204" pitchFamily="34" charset="0"/>
              <a:ea typeface="Tahoma" panose="020B0604030504040204" pitchFamily="34" charset="0"/>
              <a:cs typeface="Arial" panose="020B0604020202020204" pitchFamily="34" charset="0"/>
            </a:endParaRPr>
          </a:p>
          <a:p>
            <a:pPr algn="just">
              <a:lnSpc>
                <a:spcPct val="150000"/>
              </a:lnSpc>
              <a:spcAft>
                <a:spcPts val="100"/>
              </a:spcAft>
            </a:pPr>
            <a:r>
              <a:rPr lang="vi-VN" sz="3000" dirty="0">
                <a:latin typeface="Arial" panose="020B0604020202020204" pitchFamily="34" charset="0"/>
                <a:ea typeface="Tahoma" panose="020B060403050404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72D38461-AC66-1605-3A69-B3E0F4E5002B}"/>
              </a:ext>
            </a:extLst>
          </p:cNvPr>
          <p:cNvSpPr txBox="1"/>
          <p:nvPr/>
        </p:nvSpPr>
        <p:spPr>
          <a:xfrm>
            <a:off x="1524000" y="1718303"/>
            <a:ext cx="14233584" cy="803490"/>
          </a:xfrm>
          <a:prstGeom prst="rect">
            <a:avLst/>
          </a:prstGeom>
          <a:noFill/>
        </p:spPr>
        <p:txBody>
          <a:bodyPr wrap="square" lIns="91440" tIns="45720" rIns="91440" bIns="45720" anchor="t">
            <a:spAutoFit/>
          </a:bodyPr>
          <a:lstStyle/>
          <a:p>
            <a:pPr>
              <a:lnSpc>
                <a:spcPts val="5880"/>
              </a:lnSpc>
            </a:pPr>
            <a:r>
              <a:rPr lang="en-GB" sz="4500" i="1" dirty="0">
                <a:solidFill>
                  <a:srgbClr val="002060"/>
                </a:solidFill>
                <a:latin typeface="Montserrat Extra-Bold" panose="020B0604020202020204" charset="0"/>
              </a:rPr>
              <a:t>5.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luận</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và</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hướng</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phát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triển</a:t>
            </a:r>
            <a:endParaRPr lang="en-US" sz="4500" i="1" dirty="0">
              <a:solidFill>
                <a:srgbClr val="002060"/>
              </a:solidFill>
              <a:latin typeface="Montserrat Extra-Bold" panose="020B0604020202020204" charset="0"/>
            </a:endParaRPr>
          </a:p>
        </p:txBody>
      </p:sp>
      <p:sp>
        <p:nvSpPr>
          <p:cNvPr id="6" name="TextBox 5">
            <a:extLst>
              <a:ext uri="{FF2B5EF4-FFF2-40B4-BE49-F238E27FC236}">
                <a16:creationId xmlns:a16="http://schemas.microsoft.com/office/drawing/2014/main" id="{E1940DB3-1719-A97A-2871-D327D426B490}"/>
              </a:ext>
            </a:extLst>
          </p:cNvPr>
          <p:cNvSpPr txBox="1"/>
          <p:nvPr/>
        </p:nvSpPr>
        <p:spPr>
          <a:xfrm>
            <a:off x="2590800" y="3206358"/>
            <a:ext cx="9144000" cy="553998"/>
          </a:xfrm>
          <a:prstGeom prst="rect">
            <a:avLst/>
          </a:prstGeom>
          <a:noFill/>
        </p:spPr>
        <p:txBody>
          <a:bodyPr wrap="square">
            <a:spAutoFit/>
          </a:bodyPr>
          <a:lstStyle/>
          <a:p>
            <a:endParaRPr lang="vi-VN" sz="30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582DCAD-43E8-0A41-0B2F-B4BA264739D1}"/>
              </a:ext>
            </a:extLst>
          </p:cNvPr>
          <p:cNvSpPr txBox="1"/>
          <p:nvPr/>
        </p:nvSpPr>
        <p:spPr>
          <a:xfrm>
            <a:off x="2781300" y="2691897"/>
            <a:ext cx="14478000" cy="6316153"/>
          </a:xfrm>
          <a:prstGeom prst="rect">
            <a:avLst/>
          </a:prstGeom>
          <a:noFill/>
        </p:spPr>
        <p:txBody>
          <a:bodyPr wrap="square">
            <a:spAutoFit/>
          </a:bodyPr>
          <a:lstStyle/>
          <a:p>
            <a:pPr algn="just">
              <a:lnSpc>
                <a:spcPct val="150000"/>
              </a:lnSpc>
              <a:spcAft>
                <a:spcPts val="100"/>
              </a:spcAft>
            </a:pPr>
            <a:r>
              <a:rPr lang="en-US" sz="3000" b="1" dirty="0" err="1">
                <a:latin typeface="Arial" panose="020B0604020202020204" pitchFamily="34" charset="0"/>
                <a:ea typeface="Tahoma" panose="020B0604030504040204" pitchFamily="34" charset="0"/>
                <a:cs typeface="Arial" panose="020B0604020202020204" pitchFamily="34" charset="0"/>
              </a:rPr>
              <a:t>Kết</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quả</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đạt</a:t>
            </a:r>
            <a:r>
              <a:rPr lang="en-US" sz="3000" b="1" dirty="0">
                <a:latin typeface="Arial" panose="020B0604020202020204" pitchFamily="34" charset="0"/>
                <a:ea typeface="Tahoma" panose="020B0604030504040204" pitchFamily="34" charset="0"/>
                <a:cs typeface="Arial" panose="020B0604020202020204" pitchFamily="34" charset="0"/>
              </a:rPr>
              <a:t> </a:t>
            </a:r>
            <a:r>
              <a:rPr lang="en-US" sz="3000" b="1" dirty="0" err="1">
                <a:latin typeface="Arial" panose="020B0604020202020204" pitchFamily="34" charset="0"/>
                <a:ea typeface="Tahoma" panose="020B0604030504040204" pitchFamily="34" charset="0"/>
                <a:cs typeface="Arial" panose="020B0604020202020204" pitchFamily="34" charset="0"/>
              </a:rPr>
              <a:t>được</a:t>
            </a:r>
            <a:r>
              <a:rPr lang="en-US" sz="3000" b="1" dirty="0">
                <a:latin typeface="Arial" panose="020B0604020202020204" pitchFamily="34" charset="0"/>
                <a:ea typeface="Tahoma" panose="020B0604030504040204" pitchFamily="34" charset="0"/>
                <a:cs typeface="Arial" panose="020B0604020202020204" pitchFamily="34" charset="0"/>
              </a:rPr>
              <a:t>:</a:t>
            </a:r>
            <a:r>
              <a:rPr lang="en-US" sz="3000" b="1" i="1" dirty="0">
                <a:latin typeface="Arial" panose="020B0604020202020204" pitchFamily="34" charset="0"/>
                <a:ea typeface="Tahoma" panose="020B0604030504040204" pitchFamily="34" charset="0"/>
                <a:cs typeface="Arial" panose="020B0604020202020204" pitchFamily="34" charset="0"/>
              </a:rPr>
              <a:t> </a:t>
            </a:r>
            <a:endParaRPr lang="en-US" sz="3000" b="1" dirty="0">
              <a:effectLst/>
              <a:latin typeface="Arial" panose="020B0604020202020204" pitchFamily="34" charset="0"/>
              <a:ea typeface="Tahoma" panose="020B0604030504040204" pitchFamily="34" charset="0"/>
              <a:cs typeface="Arial" panose="020B0604020202020204" pitchFamily="34" charset="0"/>
            </a:endParaRPr>
          </a:p>
          <a:p>
            <a:pPr marL="342900" lvl="0" indent="-342900" algn="just">
              <a:lnSpc>
                <a:spcPct val="150000"/>
              </a:lnSpc>
              <a:spcAft>
                <a:spcPts val="100"/>
              </a:spcAft>
              <a:buFont typeface="Calibri" panose="020F0502020204030204" pitchFamily="34" charset="0"/>
              <a:buChar char="-"/>
            </a:pPr>
            <a:r>
              <a:rPr lang="en-US" sz="3000" dirty="0" err="1">
                <a:effectLst/>
                <a:latin typeface="Arial" panose="020B0604020202020204" pitchFamily="34" charset="0"/>
                <a:ea typeface="Tahoma" panose="020B0604030504040204" pitchFamily="34" charset="0"/>
                <a:cs typeface="Arial" panose="020B0604020202020204" pitchFamily="34" charset="0"/>
              </a:rPr>
              <a:t>Tập</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hợp</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dữ</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liệu</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về</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tổn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thương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trực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tràng</a:t>
            </a:r>
            <a:r>
              <a:rPr lang="en-US" sz="30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50000"/>
              </a:lnSpc>
              <a:spcAft>
                <a:spcPts val="100"/>
              </a:spcAft>
              <a:buFont typeface="Calibri" panose="020F0502020204030204" pitchFamily="34" charset="0"/>
              <a:buChar char="-"/>
            </a:pPr>
            <a:r>
              <a:rPr lang="en-US" sz="3000" dirty="0" err="1">
                <a:effectLst/>
                <a:latin typeface="Arial" panose="020B0604020202020204" pitchFamily="34" charset="0"/>
                <a:ea typeface="Tahoma" panose="020B0604030504040204" pitchFamily="34" charset="0"/>
                <a:cs typeface="Arial" panose="020B0604020202020204" pitchFamily="34" charset="0"/>
              </a:rPr>
              <a:t>Tiến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hành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tiền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xử</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lý</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ảnh</a:t>
            </a:r>
            <a:r>
              <a:rPr lang="en-US" sz="30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50000"/>
              </a:lnSpc>
              <a:spcAft>
                <a:spcPts val="100"/>
              </a:spcAft>
              <a:buFont typeface="Calibri" panose="020F0502020204030204" pitchFamily="34" charset="0"/>
              <a:buChar char="-"/>
            </a:pPr>
            <a:r>
              <a:rPr lang="en-US" sz="3000" dirty="0" err="1">
                <a:effectLst/>
                <a:latin typeface="Arial" panose="020B0604020202020204" pitchFamily="34" charset="0"/>
                <a:ea typeface="Tahoma" panose="020B0604030504040204" pitchFamily="34" charset="0"/>
                <a:cs typeface="Arial" panose="020B0604020202020204" pitchFamily="34" charset="0"/>
              </a:rPr>
              <a:t>Cài</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đặt</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và</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sử</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dụng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môi</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trường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và</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các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thư</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viện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hỗ</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trợ</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để</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huấn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luyện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và</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kiểm</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thử</a:t>
            </a:r>
            <a:r>
              <a:rPr lang="en-US" sz="30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50000"/>
              </a:lnSpc>
              <a:spcAft>
                <a:spcPts val="100"/>
              </a:spcAft>
              <a:buFont typeface="Calibri" panose="020F0502020204030204" pitchFamily="34" charset="0"/>
              <a:buChar char="-"/>
            </a:pPr>
            <a:r>
              <a:rPr lang="en-US" sz="3000" dirty="0" err="1">
                <a:effectLst/>
                <a:latin typeface="Arial" panose="020B0604020202020204" pitchFamily="34" charset="0"/>
                <a:ea typeface="Tahoma" panose="020B0604030504040204" pitchFamily="34" charset="0"/>
                <a:cs typeface="Arial" panose="020B0604020202020204" pitchFamily="34" charset="0"/>
              </a:rPr>
              <a:t>Thực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hiện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các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mạng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rút</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trích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đặc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trưng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và</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phân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vùng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phân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lớp</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ung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thư</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latin typeface="Arial" panose="020B0604020202020204" pitchFamily="34" charset="0"/>
                <a:ea typeface="Tahoma" panose="020B0604030504040204" pitchFamily="34" charset="0"/>
                <a:cs typeface="Arial" panose="020B0604020202020204" pitchFamily="34" charset="0"/>
              </a:rPr>
              <a:t>đại</a:t>
            </a:r>
            <a:r>
              <a:rPr lang="en-US" sz="3000" dirty="0">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trực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tràng</a:t>
            </a:r>
            <a:endParaRPr lang="en-US" sz="3000" dirty="0">
              <a:effectLst/>
              <a:latin typeface="Arial" panose="020B0604020202020204" pitchFamily="34" charset="0"/>
              <a:ea typeface="Tahoma" panose="020B0604030504040204" pitchFamily="34" charset="0"/>
              <a:cs typeface="Arial" panose="020B0604020202020204" pitchFamily="34" charset="0"/>
            </a:endParaRPr>
          </a:p>
          <a:p>
            <a:pPr marL="342900" lvl="0" indent="-342900" algn="just">
              <a:lnSpc>
                <a:spcPct val="150000"/>
              </a:lnSpc>
              <a:spcAft>
                <a:spcPts val="100"/>
              </a:spcAft>
              <a:buFont typeface="Calibri" panose="020F0502020204030204" pitchFamily="34" charset="0"/>
              <a:buChar char="-"/>
            </a:pPr>
            <a:r>
              <a:rPr lang="en-US" sz="3000" dirty="0">
                <a:effectLst/>
                <a:latin typeface="Arial" panose="020B0604020202020204" pitchFamily="34" charset="0"/>
                <a:ea typeface="Tahoma" panose="020B0604030504040204" pitchFamily="34" charset="0"/>
                <a:cs typeface="Arial" panose="020B0604020202020204" pitchFamily="34" charset="0"/>
              </a:rPr>
              <a:t>Cung </a:t>
            </a:r>
            <a:r>
              <a:rPr lang="en-US" sz="3000" dirty="0" err="1">
                <a:effectLst/>
                <a:latin typeface="Arial" panose="020B0604020202020204" pitchFamily="34" charset="0"/>
                <a:ea typeface="Tahoma" panose="020B0604030504040204" pitchFamily="34" charset="0"/>
                <a:cs typeface="Arial" panose="020B0604020202020204" pitchFamily="34" charset="0"/>
              </a:rPr>
              <a:t>cấp</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các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kết</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quả</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thực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hiện</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đánh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giá</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các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mô</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hình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mô</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hình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Unet</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đạt</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kết</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quả</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cao</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nhất</a:t>
            </a:r>
            <a:r>
              <a:rPr lang="en-US" sz="30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50000"/>
              </a:lnSpc>
              <a:spcAft>
                <a:spcPts val="100"/>
              </a:spcAft>
              <a:buFont typeface="Calibri" panose="020F0502020204030204" pitchFamily="34" charset="0"/>
              <a:buChar char="-"/>
            </a:pPr>
            <a:r>
              <a:rPr lang="en-US" sz="3000" dirty="0">
                <a:effectLst/>
                <a:latin typeface="Arial" panose="020B0604020202020204" pitchFamily="34" charset="0"/>
                <a:ea typeface="Tahoma" panose="020B0604030504040204" pitchFamily="34" charset="0"/>
                <a:cs typeface="Arial" panose="020B0604020202020204" pitchFamily="34" charset="0"/>
              </a:rPr>
              <a:t>So </a:t>
            </a:r>
            <a:r>
              <a:rPr lang="en-US" sz="3000" dirty="0" err="1">
                <a:effectLst/>
                <a:latin typeface="Arial" panose="020B0604020202020204" pitchFamily="34" charset="0"/>
                <a:ea typeface="Tahoma" panose="020B0604030504040204" pitchFamily="34" charset="0"/>
                <a:cs typeface="Arial" panose="020B0604020202020204" pitchFamily="34" charset="0"/>
              </a:rPr>
              <a:t>sánh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đánh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giá</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các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mô</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hình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trong</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quá</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trình</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thực</a:t>
            </a:r>
            <a:r>
              <a:rPr lang="en-US" sz="3000" dirty="0">
                <a:effectLst/>
                <a:latin typeface="Arial" panose="020B0604020202020204" pitchFamily="34" charset="0"/>
                <a:ea typeface="Tahoma" panose="020B0604030504040204" pitchFamily="34" charset="0"/>
                <a:cs typeface="Arial" panose="020B0604020202020204" pitchFamily="34" charset="0"/>
              </a:rPr>
              <a:t> </a:t>
            </a:r>
            <a:r>
              <a:rPr lang="en-US" sz="3000" dirty="0" err="1">
                <a:effectLst/>
                <a:latin typeface="Arial" panose="020B0604020202020204" pitchFamily="34" charset="0"/>
                <a:ea typeface="Tahoma" panose="020B0604030504040204" pitchFamily="34" charset="0"/>
                <a:cs typeface="Arial" panose="020B0604020202020204" pitchFamily="34" charset="0"/>
              </a:rPr>
              <a:t>hiện</a:t>
            </a:r>
            <a:r>
              <a:rPr lang="en-US" sz="3000" dirty="0">
                <a:effectLst/>
                <a:latin typeface="Arial" panose="020B0604020202020204" pitchFamily="34" charset="0"/>
                <a:ea typeface="Tahoma" panose="020B0604030504040204" pitchFamily="34" charset="0"/>
                <a:cs typeface="Arial" panose="020B0604020202020204" pitchFamily="34" charset="0"/>
              </a:rPr>
              <a:t>.</a:t>
            </a:r>
          </a:p>
        </p:txBody>
      </p:sp>
    </p:spTree>
    <p:extLst>
      <p:ext uri="{BB962C8B-B14F-4D97-AF65-F5344CB8AC3E}">
        <p14:creationId xmlns:p14="http://schemas.microsoft.com/office/powerpoint/2010/main" val="360969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xit" presetSubtype="10" fill="hold" grpId="1" nodeType="withEffect">
                                  <p:stCondLst>
                                    <p:cond delay="0"/>
                                  </p:stCondLst>
                                  <p:childTnLst>
                                    <p:animEffect transition="out" filter="randombar(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5771" y="2959926"/>
            <a:ext cx="17259300" cy="3267305"/>
          </a:xfrm>
          <a:prstGeom prst="rect">
            <a:avLst/>
          </a:prstGeom>
        </p:spPr>
        <p:txBody>
          <a:bodyPr lIns="0" tIns="0" rIns="0" bIns="0" rtlCol="0" anchor="t">
            <a:spAutoFit/>
          </a:bodyPr>
          <a:lstStyle/>
          <a:p>
            <a:pPr algn="ctr">
              <a:lnSpc>
                <a:spcPct val="150000"/>
              </a:lnSpc>
            </a:pPr>
            <a:r>
              <a:rPr lang="en-US" sz="7500" spc="-354" dirty="0" err="1">
                <a:solidFill>
                  <a:srgbClr val="263F6B"/>
                </a:solidFill>
                <a:latin typeface="Montserrat Extra-Bold Italics"/>
              </a:rPr>
              <a:t>Cám</a:t>
            </a:r>
            <a:r>
              <a:rPr lang="en-US" sz="7500" spc="-354" dirty="0">
                <a:solidFill>
                  <a:srgbClr val="263F6B"/>
                </a:solidFill>
                <a:latin typeface="Montserrat Extra-Bold Italics"/>
              </a:rPr>
              <a:t> </a:t>
            </a:r>
            <a:r>
              <a:rPr lang="en-US" sz="7500" spc="-354" dirty="0" err="1">
                <a:solidFill>
                  <a:srgbClr val="263F6B"/>
                </a:solidFill>
                <a:latin typeface="Montserrat Extra-Bold Italics"/>
              </a:rPr>
              <a:t>ơn</a:t>
            </a:r>
            <a:r>
              <a:rPr lang="en-US" sz="7500" spc="-354" dirty="0">
                <a:solidFill>
                  <a:srgbClr val="263F6B"/>
                </a:solidFill>
                <a:latin typeface="Montserrat Extra-Bold Italics"/>
              </a:rPr>
              <a:t> </a:t>
            </a:r>
            <a:r>
              <a:rPr lang="en-US" sz="7500" spc="-354" dirty="0" err="1">
                <a:solidFill>
                  <a:srgbClr val="263F6B"/>
                </a:solidFill>
                <a:latin typeface="Montserrat Extra-Bold Italics"/>
              </a:rPr>
              <a:t>thầy</a:t>
            </a:r>
            <a:r>
              <a:rPr lang="en-US" sz="7500" spc="-354" dirty="0">
                <a:solidFill>
                  <a:srgbClr val="263F6B"/>
                </a:solidFill>
                <a:latin typeface="Montserrat Extra-Bold Italics"/>
              </a:rPr>
              <a:t> </a:t>
            </a:r>
            <a:r>
              <a:rPr lang="en-US" sz="7500" spc="-354" dirty="0" err="1">
                <a:solidFill>
                  <a:srgbClr val="263F6B"/>
                </a:solidFill>
                <a:latin typeface="Montserrat Extra-Bold Italics"/>
              </a:rPr>
              <a:t>và</a:t>
            </a:r>
            <a:r>
              <a:rPr lang="en-US" sz="7500" spc="-354" dirty="0">
                <a:solidFill>
                  <a:srgbClr val="263F6B"/>
                </a:solidFill>
                <a:latin typeface="Montserrat Extra-Bold Italics"/>
              </a:rPr>
              <a:t> </a:t>
            </a:r>
            <a:r>
              <a:rPr lang="en-US" sz="7500" spc="-354" dirty="0" err="1">
                <a:solidFill>
                  <a:srgbClr val="263F6B"/>
                </a:solidFill>
                <a:latin typeface="Montserrat Extra-Bold Italics"/>
              </a:rPr>
              <a:t>các</a:t>
            </a:r>
            <a:r>
              <a:rPr lang="en-US" sz="7500" spc="-354" dirty="0">
                <a:solidFill>
                  <a:srgbClr val="263F6B"/>
                </a:solidFill>
                <a:latin typeface="Montserrat Extra-Bold Italics"/>
              </a:rPr>
              <a:t> </a:t>
            </a:r>
            <a:r>
              <a:rPr lang="en-US" sz="7500" spc="-354" dirty="0" err="1">
                <a:solidFill>
                  <a:srgbClr val="263F6B"/>
                </a:solidFill>
                <a:latin typeface="Montserrat Extra-Bold Italics"/>
              </a:rPr>
              <a:t>bạn</a:t>
            </a:r>
            <a:r>
              <a:rPr lang="en-US" sz="7500" spc="-354" dirty="0">
                <a:solidFill>
                  <a:srgbClr val="263F6B"/>
                </a:solidFill>
                <a:latin typeface="Montserrat Extra-Bold Italics"/>
              </a:rPr>
              <a:t> </a:t>
            </a:r>
          </a:p>
          <a:p>
            <a:pPr algn="ctr">
              <a:lnSpc>
                <a:spcPct val="150000"/>
              </a:lnSpc>
            </a:pPr>
            <a:r>
              <a:rPr lang="en-US" sz="7500" spc="-354" dirty="0" err="1">
                <a:solidFill>
                  <a:srgbClr val="263F6B"/>
                </a:solidFill>
                <a:latin typeface="Montserrat Extra-Bold Italics"/>
              </a:rPr>
              <a:t>đã</a:t>
            </a:r>
            <a:r>
              <a:rPr lang="en-US" sz="7500" spc="-354" dirty="0">
                <a:solidFill>
                  <a:srgbClr val="263F6B"/>
                </a:solidFill>
                <a:latin typeface="Montserrat Extra-Bold Italics"/>
              </a:rPr>
              <a:t> </a:t>
            </a:r>
            <a:r>
              <a:rPr lang="en-US" sz="7500" spc="-354" dirty="0" err="1">
                <a:solidFill>
                  <a:srgbClr val="263F6B"/>
                </a:solidFill>
                <a:latin typeface="Montserrat Extra-Bold Italics"/>
              </a:rPr>
              <a:t>lắng</a:t>
            </a:r>
            <a:r>
              <a:rPr lang="en-US" sz="7500" spc="-354" dirty="0">
                <a:solidFill>
                  <a:srgbClr val="263F6B"/>
                </a:solidFill>
                <a:latin typeface="Montserrat Extra-Bold Italics"/>
              </a:rPr>
              <a:t> </a:t>
            </a:r>
            <a:r>
              <a:rPr lang="en-US" sz="7500" spc="-354" dirty="0" err="1">
                <a:solidFill>
                  <a:srgbClr val="263F6B"/>
                </a:solidFill>
                <a:latin typeface="Montserrat Extra-Bold Italics"/>
              </a:rPr>
              <a:t>nghe</a:t>
            </a:r>
            <a:r>
              <a:rPr lang="en-US" sz="7500" spc="-354" dirty="0">
                <a:solidFill>
                  <a:srgbClr val="263F6B"/>
                </a:solidFill>
                <a:latin typeface="Montserrat Extra-Bold Italics"/>
              </a:rPr>
              <a:t> </a:t>
            </a:r>
            <a:r>
              <a:rPr lang="en-US" sz="7500" spc="-354" dirty="0" err="1">
                <a:solidFill>
                  <a:srgbClr val="263F6B"/>
                </a:solidFill>
                <a:latin typeface="Montserrat Extra-Bold Italics"/>
              </a:rPr>
              <a:t>bài</a:t>
            </a:r>
            <a:r>
              <a:rPr lang="en-US" sz="7500" spc="-354" dirty="0">
                <a:solidFill>
                  <a:srgbClr val="263F6B"/>
                </a:solidFill>
                <a:latin typeface="Montserrat Extra-Bold Italics"/>
              </a:rPr>
              <a:t> </a:t>
            </a:r>
            <a:r>
              <a:rPr lang="en-US" sz="7500" spc="-354" dirty="0" err="1">
                <a:solidFill>
                  <a:srgbClr val="263F6B"/>
                </a:solidFill>
                <a:latin typeface="Montserrat Extra-Bold Italics"/>
              </a:rPr>
              <a:t>báo</a:t>
            </a:r>
            <a:r>
              <a:rPr lang="en-US" sz="7500" spc="-354" dirty="0">
                <a:solidFill>
                  <a:srgbClr val="263F6B"/>
                </a:solidFill>
                <a:latin typeface="Montserrat Extra-Bold Italics"/>
              </a:rPr>
              <a:t> </a:t>
            </a:r>
            <a:r>
              <a:rPr lang="en-US" sz="7500" spc="-354" dirty="0" err="1">
                <a:solidFill>
                  <a:srgbClr val="263F6B"/>
                </a:solidFill>
                <a:latin typeface="Montserrat Extra-Bold Italics"/>
              </a:rPr>
              <a:t>cáo</a:t>
            </a:r>
            <a:r>
              <a:rPr lang="en-US" sz="7500" spc="-354" dirty="0">
                <a:solidFill>
                  <a:srgbClr val="263F6B"/>
                </a:solidFill>
                <a:latin typeface="Montserrat Extra-Bold Italics"/>
              </a:rPr>
              <a:t> </a:t>
            </a:r>
          </a:p>
        </p:txBody>
      </p:sp>
      <p:sp>
        <p:nvSpPr>
          <p:cNvPr id="3" name="AutoShape 3"/>
          <p:cNvSpPr/>
          <p:nvPr/>
        </p:nvSpPr>
        <p:spPr>
          <a:xfrm>
            <a:off x="1028700" y="9591065"/>
            <a:ext cx="16230600" cy="1351653"/>
          </a:xfrm>
          <a:prstGeom prst="rect">
            <a:avLst/>
          </a:prstGeom>
          <a:solidFill>
            <a:srgbClr val="1C9B5E"/>
          </a:solidFill>
        </p:spPr>
      </p:sp>
      <p:sp>
        <p:nvSpPr>
          <p:cNvPr id="4" name="AutoShape 4"/>
          <p:cNvSpPr/>
          <p:nvPr/>
        </p:nvSpPr>
        <p:spPr>
          <a:xfrm>
            <a:off x="1028700" y="-675827"/>
            <a:ext cx="16230600" cy="1351653"/>
          </a:xfrm>
          <a:prstGeom prst="rect">
            <a:avLst/>
          </a:prstGeom>
          <a:solidFill>
            <a:srgbClr val="1C9B5E"/>
          </a:solidFill>
        </p:spPr>
      </p:sp>
      <p:grpSp>
        <p:nvGrpSpPr>
          <p:cNvPr id="6" name="Group 6"/>
          <p:cNvGrpSpPr/>
          <p:nvPr/>
        </p:nvGrpSpPr>
        <p:grpSpPr>
          <a:xfrm>
            <a:off x="625771" y="675827"/>
            <a:ext cx="13890124" cy="2150750"/>
            <a:chOff x="0" y="0"/>
            <a:chExt cx="18520165" cy="2867666"/>
          </a:xfrm>
        </p:grpSpPr>
        <p:pic>
          <p:nvPicPr>
            <p:cNvPr id="7" name="Picture 7"/>
            <p:cNvPicPr>
              <a:picLocks noChangeAspect="1"/>
            </p:cNvPicPr>
            <p:nvPr/>
          </p:nvPicPr>
          <p:blipFill>
            <a:blip r:embed="rId2"/>
            <a:srcRect/>
            <a:stretch>
              <a:fillRect/>
            </a:stretch>
          </p:blipFill>
          <p:spPr>
            <a:xfrm>
              <a:off x="0" y="0"/>
              <a:ext cx="2908633" cy="2867666"/>
            </a:xfrm>
            <a:prstGeom prst="rect">
              <a:avLst/>
            </a:prstGeom>
          </p:spPr>
        </p:pic>
        <p:sp>
          <p:nvSpPr>
            <p:cNvPr id="8" name="TextBox 8"/>
            <p:cNvSpPr txBox="1"/>
            <p:nvPr/>
          </p:nvSpPr>
          <p:spPr>
            <a:xfrm>
              <a:off x="2669694" y="844342"/>
              <a:ext cx="15850471" cy="940858"/>
            </a:xfrm>
            <a:prstGeom prst="rect">
              <a:avLst/>
            </a:prstGeom>
          </p:spPr>
          <p:txBody>
            <a:bodyPr lIns="0" tIns="0" rIns="0" bIns="0" rtlCol="0" anchor="t">
              <a:spAutoFit/>
            </a:bodyPr>
            <a:lstStyle/>
            <a:p>
              <a:pPr algn="ctr">
                <a:lnSpc>
                  <a:spcPts val="6650"/>
                </a:lnSpc>
                <a:spcBef>
                  <a:spcPct val="0"/>
                </a:spcBef>
              </a:pPr>
              <a:r>
                <a:rPr lang="en-US" sz="3500" spc="70">
                  <a:solidFill>
                    <a:srgbClr val="263F6B"/>
                  </a:solidFill>
                  <a:latin typeface="Montserrat Extra-Bold"/>
                </a:rPr>
                <a:t>Trường đại học Sư Phạm Kỹ thuật Vĩnh Long</a:t>
              </a:r>
            </a:p>
          </p:txBody>
        </p:sp>
      </p:grpSp>
    </p:spTree>
    <p:extLst>
      <p:ext uri="{BB962C8B-B14F-4D97-AF65-F5344CB8AC3E}">
        <p14:creationId xmlns:p14="http://schemas.microsoft.com/office/powerpoint/2010/main" val="8233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14734686" y="-673949"/>
            <a:ext cx="5293007" cy="2487400"/>
          </a:xfrm>
          <a:prstGeom prst="rect">
            <a:avLst/>
          </a:prstGeom>
          <a:solidFill>
            <a:srgbClr val="1C9B5E"/>
          </a:solidFill>
        </p:spPr>
      </p:sp>
      <p:sp>
        <p:nvSpPr>
          <p:cNvPr id="3" name="TextBox 3"/>
          <p:cNvSpPr txBox="1"/>
          <p:nvPr/>
        </p:nvSpPr>
        <p:spPr>
          <a:xfrm>
            <a:off x="-330686" y="2694842"/>
            <a:ext cx="18533409" cy="2408865"/>
          </a:xfrm>
          <a:prstGeom prst="rect">
            <a:avLst/>
          </a:prstGeom>
        </p:spPr>
        <p:txBody>
          <a:bodyPr wrap="square" lIns="0" tIns="0" rIns="0" bIns="0" rtlCol="0" anchor="t">
            <a:spAutoFit/>
          </a:bodyPr>
          <a:lstStyle/>
          <a:p>
            <a:pPr algn="ctr">
              <a:lnSpc>
                <a:spcPct val="150000"/>
              </a:lnSpc>
              <a:spcAft>
                <a:spcPts val="100"/>
              </a:spcAft>
            </a:pPr>
            <a:r>
              <a:rPr lang="en-GB" sz="5500" dirty="0">
                <a:solidFill>
                  <a:srgbClr val="FF0000"/>
                </a:solidFill>
                <a:latin typeface="Montserrat Extra-Bold" panose="020B0604020202020204" charset="0"/>
                <a:cs typeface="Times New Roman" panose="02020603050405020304" pitchFamily="18" charset="0"/>
              </a:rPr>
              <a:t>PHÂN LOẠI VÀ PHÂN VÙNG </a:t>
            </a:r>
          </a:p>
          <a:p>
            <a:pPr algn="ctr">
              <a:lnSpc>
                <a:spcPct val="150000"/>
              </a:lnSpc>
              <a:spcAft>
                <a:spcPts val="100"/>
              </a:spcAft>
            </a:pPr>
            <a:r>
              <a:rPr lang="en-GB" sz="5500" dirty="0">
                <a:solidFill>
                  <a:srgbClr val="FF0000"/>
                </a:solidFill>
                <a:latin typeface="Montserrat Extra-Bold" panose="020B0604020202020204" charset="0"/>
                <a:cs typeface="Times New Roman" panose="02020603050405020304" pitchFamily="18" charset="0"/>
              </a:rPr>
              <a:t>BỆNH ĐẠI TRỰC TRÀNG</a:t>
            </a:r>
            <a:endParaRPr lang="en-US" sz="5500" dirty="0">
              <a:solidFill>
                <a:srgbClr val="FF0000"/>
              </a:solidFill>
              <a:latin typeface="Montserrat Extra-Bold" panose="020B0604020202020204" charset="0"/>
              <a:cs typeface="Times New Roman" panose="02020603050405020304" pitchFamily="18" charset="0"/>
            </a:endParaRPr>
          </a:p>
        </p:txBody>
      </p:sp>
      <p:sp>
        <p:nvSpPr>
          <p:cNvPr id="4" name="TextBox 4"/>
          <p:cNvSpPr txBox="1"/>
          <p:nvPr/>
        </p:nvSpPr>
        <p:spPr>
          <a:xfrm>
            <a:off x="8506790" y="6743700"/>
            <a:ext cx="9622119" cy="2789931"/>
          </a:xfrm>
          <a:prstGeom prst="rect">
            <a:avLst/>
          </a:prstGeom>
        </p:spPr>
        <p:txBody>
          <a:bodyPr wrap="square" lIns="0" tIns="0" rIns="0" bIns="0" rtlCol="0" anchor="t">
            <a:spAutoFit/>
          </a:bodyPr>
          <a:lstStyle/>
          <a:p>
            <a:pPr>
              <a:lnSpc>
                <a:spcPts val="5588"/>
              </a:lnSpc>
            </a:pPr>
            <a:r>
              <a:rPr lang="en-US" sz="2800" spc="58" dirty="0">
                <a:solidFill>
                  <a:srgbClr val="263F6B"/>
                </a:solidFill>
                <a:latin typeface="Montserrat Extra-Bold"/>
              </a:rPr>
              <a:t>GVHD:  TS. Phan Anh Cang</a:t>
            </a:r>
          </a:p>
          <a:p>
            <a:pPr>
              <a:lnSpc>
                <a:spcPts val="5588"/>
              </a:lnSpc>
            </a:pPr>
            <a:r>
              <a:rPr lang="en-US" sz="2800" spc="58" dirty="0">
                <a:solidFill>
                  <a:srgbClr val="263F6B"/>
                </a:solidFill>
                <a:latin typeface="Montserrat Extra-Bold"/>
              </a:rPr>
              <a:t>	      GV. </a:t>
            </a:r>
            <a:r>
              <a:rPr lang="en-US" sz="2800" spc="58" dirty="0" err="1">
                <a:solidFill>
                  <a:srgbClr val="263F6B"/>
                </a:solidFill>
                <a:latin typeface="Montserrat Extra-Bold"/>
              </a:rPr>
              <a:t>Nguyễn</a:t>
            </a:r>
            <a:r>
              <a:rPr lang="en-US" sz="2800" spc="58" dirty="0">
                <a:solidFill>
                  <a:srgbClr val="263F6B"/>
                </a:solidFill>
                <a:latin typeface="Montserrat Extra-Bold"/>
              </a:rPr>
              <a:t> </a:t>
            </a:r>
            <a:r>
              <a:rPr lang="en-US" sz="2800" spc="58" dirty="0" err="1">
                <a:solidFill>
                  <a:srgbClr val="263F6B"/>
                </a:solidFill>
                <a:latin typeface="Montserrat Extra-Bold"/>
              </a:rPr>
              <a:t>Ngọc</a:t>
            </a:r>
            <a:r>
              <a:rPr lang="en-US" sz="2800" spc="58" dirty="0">
                <a:solidFill>
                  <a:srgbClr val="263F6B"/>
                </a:solidFill>
                <a:latin typeface="Montserrat Extra-Bold"/>
              </a:rPr>
              <a:t> Hoàng </a:t>
            </a:r>
            <a:r>
              <a:rPr lang="en-US" sz="2800" spc="58">
                <a:solidFill>
                  <a:srgbClr val="263F6B"/>
                </a:solidFill>
                <a:latin typeface="Montserrat Extra-Bold"/>
              </a:rPr>
              <a:t>Quyên</a:t>
            </a:r>
            <a:endParaRPr lang="en-US" sz="2800" spc="58" dirty="0">
              <a:solidFill>
                <a:srgbClr val="263F6B"/>
              </a:solidFill>
              <a:latin typeface="Montserrat Extra-Bold"/>
            </a:endParaRPr>
          </a:p>
          <a:p>
            <a:pPr>
              <a:lnSpc>
                <a:spcPts val="5588"/>
              </a:lnSpc>
            </a:pPr>
            <a:r>
              <a:rPr lang="en-US" sz="2900" spc="58" dirty="0">
                <a:solidFill>
                  <a:srgbClr val="263F6B"/>
                </a:solidFill>
                <a:latin typeface="Montserrat Extra-Bold"/>
              </a:rPr>
              <a:t>Thành </a:t>
            </a:r>
            <a:r>
              <a:rPr lang="en-US" sz="2900" spc="58" dirty="0" err="1">
                <a:solidFill>
                  <a:srgbClr val="263F6B"/>
                </a:solidFill>
                <a:latin typeface="Montserrat Extra-Bold"/>
              </a:rPr>
              <a:t>viên</a:t>
            </a:r>
            <a:r>
              <a:rPr lang="en-US" sz="2900" spc="58" dirty="0">
                <a:solidFill>
                  <a:srgbClr val="263F6B"/>
                </a:solidFill>
                <a:latin typeface="Montserrat Extra-Bold"/>
              </a:rPr>
              <a:t>:    Lê Hoàng Tâm - 21022016</a:t>
            </a:r>
          </a:p>
          <a:p>
            <a:pPr algn="ctr">
              <a:lnSpc>
                <a:spcPts val="5588"/>
              </a:lnSpc>
            </a:pPr>
            <a:r>
              <a:rPr lang="en-US" sz="2900" spc="58" dirty="0" err="1">
                <a:solidFill>
                  <a:srgbClr val="263F6B"/>
                </a:solidFill>
                <a:latin typeface="Montserrat Extra-Bold"/>
              </a:rPr>
              <a:t>Trần</a:t>
            </a:r>
            <a:r>
              <a:rPr lang="en-US" sz="2900" spc="58" dirty="0">
                <a:solidFill>
                  <a:srgbClr val="263F6B"/>
                </a:solidFill>
                <a:latin typeface="Montserrat Extra-Bold"/>
              </a:rPr>
              <a:t> Huy Hoàng -21022026</a:t>
            </a:r>
            <a:endParaRPr lang="en-US" dirty="0"/>
          </a:p>
        </p:txBody>
      </p:sp>
      <p:sp>
        <p:nvSpPr>
          <p:cNvPr id="5" name="AutoShape 5"/>
          <p:cNvSpPr/>
          <p:nvPr/>
        </p:nvSpPr>
        <p:spPr>
          <a:xfrm rot="-8231889">
            <a:off x="-8386724" y="6393898"/>
            <a:ext cx="16230600" cy="10441156"/>
          </a:xfrm>
          <a:prstGeom prst="rect">
            <a:avLst/>
          </a:prstGeom>
          <a:solidFill>
            <a:srgbClr val="00BF63"/>
          </a:solidFill>
        </p:spPr>
      </p:sp>
      <p:sp>
        <p:nvSpPr>
          <p:cNvPr id="6" name="AutoShape 6"/>
          <p:cNvSpPr/>
          <p:nvPr/>
        </p:nvSpPr>
        <p:spPr>
          <a:xfrm rot="-8231889">
            <a:off x="-8785254" y="6755368"/>
            <a:ext cx="16230600" cy="10441156"/>
          </a:xfrm>
          <a:prstGeom prst="rect">
            <a:avLst/>
          </a:prstGeom>
          <a:solidFill>
            <a:srgbClr val="1C9B5E"/>
          </a:solidFill>
        </p:spPr>
      </p:sp>
      <p:pic>
        <p:nvPicPr>
          <p:cNvPr id="9" name="Picture 9"/>
          <p:cNvPicPr>
            <a:picLocks noChangeAspect="1"/>
          </p:cNvPicPr>
          <p:nvPr/>
        </p:nvPicPr>
        <p:blipFill>
          <a:blip r:embed="rId2"/>
          <a:srcRect/>
          <a:stretch>
            <a:fillRect/>
          </a:stretch>
        </p:blipFill>
        <p:spPr>
          <a:xfrm>
            <a:off x="602177" y="119285"/>
            <a:ext cx="2181475" cy="2150750"/>
          </a:xfrm>
          <a:prstGeom prst="rect">
            <a:avLst/>
          </a:prstGeom>
        </p:spPr>
      </p:pic>
      <p:sp>
        <p:nvSpPr>
          <p:cNvPr id="10" name="TextBox 10"/>
          <p:cNvSpPr txBox="1"/>
          <p:nvPr/>
        </p:nvSpPr>
        <p:spPr>
          <a:xfrm>
            <a:off x="2604448" y="752542"/>
            <a:ext cx="11887853" cy="705644"/>
          </a:xfrm>
          <a:prstGeom prst="rect">
            <a:avLst/>
          </a:prstGeom>
        </p:spPr>
        <p:txBody>
          <a:bodyPr lIns="0" tIns="0" rIns="0" bIns="0" rtlCol="0" anchor="t">
            <a:spAutoFit/>
          </a:bodyPr>
          <a:lstStyle/>
          <a:p>
            <a:pPr algn="ctr">
              <a:lnSpc>
                <a:spcPts val="6650"/>
              </a:lnSpc>
              <a:spcBef>
                <a:spcPct val="0"/>
              </a:spcBef>
            </a:pPr>
            <a:r>
              <a:rPr lang="en-US" sz="3500" spc="70" dirty="0" err="1">
                <a:solidFill>
                  <a:srgbClr val="263F6B"/>
                </a:solidFill>
                <a:latin typeface="Montserrat Extra-Bold"/>
              </a:rPr>
              <a:t>Trường</a:t>
            </a:r>
            <a:r>
              <a:rPr lang="en-US" sz="3500" spc="70" dirty="0">
                <a:solidFill>
                  <a:srgbClr val="263F6B"/>
                </a:solidFill>
                <a:latin typeface="Montserrat Extra-Bold"/>
              </a:rPr>
              <a:t> </a:t>
            </a:r>
            <a:r>
              <a:rPr lang="en-US" sz="3500" spc="70" dirty="0" err="1">
                <a:solidFill>
                  <a:srgbClr val="263F6B"/>
                </a:solidFill>
                <a:latin typeface="Montserrat Extra-Bold"/>
              </a:rPr>
              <a:t>đại</a:t>
            </a:r>
            <a:r>
              <a:rPr lang="en-US" sz="3500" spc="70" dirty="0">
                <a:solidFill>
                  <a:srgbClr val="263F6B"/>
                </a:solidFill>
                <a:latin typeface="Montserrat Extra-Bold"/>
              </a:rPr>
              <a:t> </a:t>
            </a:r>
            <a:r>
              <a:rPr lang="en-US" sz="3500" spc="70" dirty="0" err="1">
                <a:solidFill>
                  <a:srgbClr val="263F6B"/>
                </a:solidFill>
                <a:latin typeface="Montserrat Extra-Bold"/>
              </a:rPr>
              <a:t>học</a:t>
            </a:r>
            <a:r>
              <a:rPr lang="en-US" sz="3500" spc="70" dirty="0">
                <a:solidFill>
                  <a:srgbClr val="263F6B"/>
                </a:solidFill>
                <a:latin typeface="Montserrat Extra-Bold"/>
              </a:rPr>
              <a:t> </a:t>
            </a:r>
            <a:r>
              <a:rPr lang="en-US" sz="3500" spc="70" dirty="0" err="1">
                <a:solidFill>
                  <a:srgbClr val="263F6B"/>
                </a:solidFill>
                <a:latin typeface="Montserrat Extra-Bold"/>
              </a:rPr>
              <a:t>Sư</a:t>
            </a:r>
            <a:r>
              <a:rPr lang="en-US" sz="3500" spc="70" dirty="0">
                <a:solidFill>
                  <a:srgbClr val="263F6B"/>
                </a:solidFill>
                <a:latin typeface="Montserrat Extra-Bold"/>
              </a:rPr>
              <a:t> </a:t>
            </a:r>
            <a:r>
              <a:rPr lang="en-US" sz="3500" spc="70" dirty="0" err="1">
                <a:solidFill>
                  <a:srgbClr val="263F6B"/>
                </a:solidFill>
                <a:latin typeface="Montserrat Extra-Bold"/>
              </a:rPr>
              <a:t>Phạm</a:t>
            </a:r>
            <a:r>
              <a:rPr lang="en-US" sz="3500" spc="70" dirty="0">
                <a:solidFill>
                  <a:srgbClr val="263F6B"/>
                </a:solidFill>
                <a:latin typeface="Montserrat Extra-Bold"/>
              </a:rPr>
              <a:t> </a:t>
            </a:r>
            <a:r>
              <a:rPr lang="en-US" sz="3500" spc="70" dirty="0" err="1">
                <a:solidFill>
                  <a:srgbClr val="263F6B"/>
                </a:solidFill>
                <a:latin typeface="Montserrat Extra-Bold"/>
              </a:rPr>
              <a:t>Kỹ</a:t>
            </a:r>
            <a:r>
              <a:rPr lang="en-US" sz="3500" spc="70" dirty="0">
                <a:solidFill>
                  <a:srgbClr val="263F6B"/>
                </a:solidFill>
                <a:latin typeface="Montserrat Extra-Bold"/>
              </a:rPr>
              <a:t> </a:t>
            </a:r>
            <a:r>
              <a:rPr lang="en-US" sz="3500" spc="70" dirty="0" err="1">
                <a:solidFill>
                  <a:srgbClr val="263F6B"/>
                </a:solidFill>
                <a:latin typeface="Montserrat Extra-Bold"/>
              </a:rPr>
              <a:t>thuật</a:t>
            </a:r>
            <a:r>
              <a:rPr lang="en-US" sz="3500" spc="70" dirty="0">
                <a:solidFill>
                  <a:srgbClr val="263F6B"/>
                </a:solidFill>
                <a:latin typeface="Montserrat Extra-Bold"/>
              </a:rPr>
              <a:t> </a:t>
            </a:r>
            <a:r>
              <a:rPr lang="en-US" sz="3500" spc="70" dirty="0" err="1">
                <a:solidFill>
                  <a:srgbClr val="263F6B"/>
                </a:solidFill>
                <a:latin typeface="Montserrat Extra-Bold"/>
              </a:rPr>
              <a:t>Vĩnh</a:t>
            </a:r>
            <a:r>
              <a:rPr lang="en-US" sz="3500" spc="70" dirty="0">
                <a:solidFill>
                  <a:srgbClr val="263F6B"/>
                </a:solidFill>
                <a:latin typeface="Montserrat Extra-Bold"/>
              </a:rPr>
              <a:t> Long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8" name="Group 18"/>
          <p:cNvGrpSpPr/>
          <p:nvPr/>
        </p:nvGrpSpPr>
        <p:grpSpPr>
          <a:xfrm>
            <a:off x="4454279" y="1786339"/>
            <a:ext cx="9067800" cy="1295399"/>
            <a:chOff x="59068" y="-38827"/>
            <a:chExt cx="13214333" cy="2157074"/>
          </a:xfrm>
        </p:grpSpPr>
        <p:grpSp>
          <p:nvGrpSpPr>
            <p:cNvPr id="19" name="Group 19"/>
            <p:cNvGrpSpPr/>
            <p:nvPr/>
          </p:nvGrpSpPr>
          <p:grpSpPr>
            <a:xfrm>
              <a:off x="59068" y="-38827"/>
              <a:ext cx="13214333" cy="2157074"/>
              <a:chOff x="18084" y="-11887"/>
              <a:chExt cx="4045640" cy="660400"/>
            </a:xfrm>
          </p:grpSpPr>
          <p:sp>
            <p:nvSpPr>
              <p:cNvPr id="20" name="Freeform 20"/>
              <p:cNvSpPr/>
              <p:nvPr/>
            </p:nvSpPr>
            <p:spPr>
              <a:xfrm>
                <a:off x="18084" y="-11887"/>
                <a:ext cx="4045640" cy="660400"/>
              </a:xfrm>
              <a:custGeom>
                <a:avLst/>
                <a:gdLst/>
                <a:ahLst/>
                <a:cxnLst/>
                <a:rect l="l" t="t" r="r" b="b"/>
                <a:pathLst>
                  <a:path w="4045640" h="660400">
                    <a:moveTo>
                      <a:pt x="3921180" y="660400"/>
                    </a:moveTo>
                    <a:lnTo>
                      <a:pt x="124460" y="660400"/>
                    </a:lnTo>
                    <a:cubicBezTo>
                      <a:pt x="55880" y="660400"/>
                      <a:pt x="0" y="604520"/>
                      <a:pt x="0" y="535940"/>
                    </a:cubicBezTo>
                    <a:lnTo>
                      <a:pt x="0" y="124460"/>
                    </a:lnTo>
                    <a:cubicBezTo>
                      <a:pt x="0" y="55880"/>
                      <a:pt x="55880" y="0"/>
                      <a:pt x="124460" y="0"/>
                    </a:cubicBezTo>
                    <a:lnTo>
                      <a:pt x="3921180" y="0"/>
                    </a:lnTo>
                    <a:cubicBezTo>
                      <a:pt x="3989760" y="0"/>
                      <a:pt x="4045640" y="55880"/>
                      <a:pt x="4045640" y="124460"/>
                    </a:cubicBezTo>
                    <a:lnTo>
                      <a:pt x="4045640" y="535940"/>
                    </a:lnTo>
                    <a:cubicBezTo>
                      <a:pt x="4045640" y="604520"/>
                      <a:pt x="3989760" y="660400"/>
                      <a:pt x="3921180" y="660400"/>
                    </a:cubicBezTo>
                    <a:close/>
                  </a:path>
                </a:pathLst>
              </a:custGeom>
              <a:solidFill>
                <a:srgbClr val="1C9B5E"/>
              </a:solidFill>
            </p:spPr>
          </p:sp>
        </p:grpSp>
        <p:sp>
          <p:nvSpPr>
            <p:cNvPr id="21" name="TextBox 21"/>
            <p:cNvSpPr txBox="1"/>
            <p:nvPr/>
          </p:nvSpPr>
          <p:spPr>
            <a:xfrm>
              <a:off x="59068" y="720620"/>
              <a:ext cx="13005765" cy="870830"/>
            </a:xfrm>
            <a:prstGeom prst="rect">
              <a:avLst/>
            </a:prstGeom>
          </p:spPr>
          <p:txBody>
            <a:bodyPr lIns="0" tIns="0" rIns="0" bIns="0" rtlCol="0" anchor="t">
              <a:spAutoFit/>
            </a:bodyPr>
            <a:lstStyle/>
            <a:p>
              <a:pPr algn="ctr">
                <a:lnSpc>
                  <a:spcPts val="3900"/>
                </a:lnSpc>
              </a:pPr>
              <a:r>
                <a:rPr lang="en-GB" sz="4200" b="1" spc="60" dirty="0">
                  <a:solidFill>
                    <a:schemeClr val="bg1"/>
                  </a:solidFill>
                  <a:latin typeface="Arial"/>
                  <a:cs typeface="Arial"/>
                </a:rPr>
                <a:t>1. </a:t>
              </a:r>
              <a:r>
                <a:rPr lang="en-GB" sz="4200" b="1" spc="60" dirty="0" err="1">
                  <a:solidFill>
                    <a:schemeClr val="bg1"/>
                  </a:solidFill>
                  <a:latin typeface="Arial"/>
                  <a:cs typeface="Arial"/>
                </a:rPr>
                <a:t>Tổng</a:t>
              </a:r>
              <a:r>
                <a:rPr lang="en-GB" sz="4200" b="1" spc="60" dirty="0">
                  <a:solidFill>
                    <a:schemeClr val="bg1"/>
                  </a:solidFill>
                  <a:latin typeface="Arial"/>
                  <a:cs typeface="Arial"/>
                </a:rPr>
                <a:t> </a:t>
              </a:r>
              <a:r>
                <a:rPr lang="en-GB" sz="4200" b="1" spc="60" dirty="0" err="1">
                  <a:solidFill>
                    <a:schemeClr val="bg1"/>
                  </a:solidFill>
                  <a:latin typeface="Arial"/>
                  <a:cs typeface="Arial"/>
                </a:rPr>
                <a:t>quan</a:t>
              </a:r>
              <a:r>
                <a:rPr lang="en-GB" sz="4200" b="1" spc="60" dirty="0">
                  <a:solidFill>
                    <a:schemeClr val="bg1"/>
                  </a:solidFill>
                  <a:latin typeface="Arial"/>
                  <a:cs typeface="Arial"/>
                </a:rPr>
                <a:t> </a:t>
              </a:r>
              <a:r>
                <a:rPr lang="en-GB" sz="4200" b="1" spc="60" dirty="0" err="1">
                  <a:solidFill>
                    <a:schemeClr val="bg1"/>
                  </a:solidFill>
                  <a:latin typeface="Arial"/>
                  <a:cs typeface="Arial"/>
                </a:rPr>
                <a:t>đề</a:t>
              </a:r>
              <a:r>
                <a:rPr lang="en-GB" sz="4200" b="1" spc="60" dirty="0">
                  <a:solidFill>
                    <a:schemeClr val="bg1"/>
                  </a:solidFill>
                  <a:latin typeface="Arial"/>
                  <a:cs typeface="Arial"/>
                </a:rPr>
                <a:t> </a:t>
              </a:r>
              <a:r>
                <a:rPr lang="en-GB" sz="4200" b="1" spc="60" dirty="0" err="1">
                  <a:solidFill>
                    <a:schemeClr val="bg1"/>
                  </a:solidFill>
                  <a:latin typeface="Arial"/>
                  <a:cs typeface="Arial"/>
                </a:rPr>
                <a:t>tài</a:t>
              </a:r>
              <a:endParaRPr lang="en-US" sz="4200" dirty="0"/>
            </a:p>
          </p:txBody>
        </p:sp>
      </p:grpSp>
      <p:sp>
        <p:nvSpPr>
          <p:cNvPr id="27" name="TextBox 27"/>
          <p:cNvSpPr txBox="1"/>
          <p:nvPr/>
        </p:nvSpPr>
        <p:spPr>
          <a:xfrm>
            <a:off x="1981200" y="777930"/>
            <a:ext cx="14018125" cy="642348"/>
          </a:xfrm>
          <a:prstGeom prst="rect">
            <a:avLst/>
          </a:prstGeom>
        </p:spPr>
        <p:txBody>
          <a:bodyPr wrap="square" lIns="0" tIns="0" rIns="0" bIns="0" rtlCol="0" anchor="t">
            <a:spAutoFit/>
          </a:bodyPr>
          <a:lstStyle/>
          <a:p>
            <a:pPr algn="ctr">
              <a:lnSpc>
                <a:spcPts val="4895"/>
              </a:lnSpc>
            </a:pPr>
            <a:r>
              <a:rPr lang="en-US" sz="4995" spc="-294" dirty="0">
                <a:solidFill>
                  <a:srgbClr val="263F6B"/>
                </a:solidFill>
                <a:latin typeface="Montserrat Extra-Bold Italics"/>
              </a:rPr>
              <a:t>NỘI DUNG BÁO CÁO</a:t>
            </a:r>
          </a:p>
        </p:txBody>
      </p:sp>
      <p:grpSp>
        <p:nvGrpSpPr>
          <p:cNvPr id="13" name="Group 18">
            <a:extLst>
              <a:ext uri="{FF2B5EF4-FFF2-40B4-BE49-F238E27FC236}">
                <a16:creationId xmlns:a16="http://schemas.microsoft.com/office/drawing/2014/main" id="{AB6D56F6-D2D5-0D05-7720-7E3A1F726925}"/>
              </a:ext>
            </a:extLst>
          </p:cNvPr>
          <p:cNvGrpSpPr/>
          <p:nvPr/>
        </p:nvGrpSpPr>
        <p:grpSpPr>
          <a:xfrm>
            <a:off x="4382718" y="3537813"/>
            <a:ext cx="9067800" cy="1295399"/>
            <a:chOff x="59068" y="-38827"/>
            <a:chExt cx="13214333" cy="2157074"/>
          </a:xfrm>
        </p:grpSpPr>
        <p:grpSp>
          <p:nvGrpSpPr>
            <p:cNvPr id="14" name="Group 19">
              <a:extLst>
                <a:ext uri="{FF2B5EF4-FFF2-40B4-BE49-F238E27FC236}">
                  <a16:creationId xmlns:a16="http://schemas.microsoft.com/office/drawing/2014/main" id="{F2CE4E81-832A-C2C8-B508-5EEC43153354}"/>
                </a:ext>
              </a:extLst>
            </p:cNvPr>
            <p:cNvGrpSpPr/>
            <p:nvPr/>
          </p:nvGrpSpPr>
          <p:grpSpPr>
            <a:xfrm>
              <a:off x="59068" y="-38827"/>
              <a:ext cx="13214333" cy="2157074"/>
              <a:chOff x="18084" y="-11887"/>
              <a:chExt cx="4045640" cy="660400"/>
            </a:xfrm>
          </p:grpSpPr>
          <p:sp>
            <p:nvSpPr>
              <p:cNvPr id="17" name="Freeform 20">
                <a:extLst>
                  <a:ext uri="{FF2B5EF4-FFF2-40B4-BE49-F238E27FC236}">
                    <a16:creationId xmlns:a16="http://schemas.microsoft.com/office/drawing/2014/main" id="{00BF4B7F-2E42-63E1-95B5-A69AFF86641F}"/>
                  </a:ext>
                </a:extLst>
              </p:cNvPr>
              <p:cNvSpPr/>
              <p:nvPr/>
            </p:nvSpPr>
            <p:spPr>
              <a:xfrm>
                <a:off x="18084" y="-11887"/>
                <a:ext cx="4045640" cy="660400"/>
              </a:xfrm>
              <a:custGeom>
                <a:avLst/>
                <a:gdLst/>
                <a:ahLst/>
                <a:cxnLst/>
                <a:rect l="l" t="t" r="r" b="b"/>
                <a:pathLst>
                  <a:path w="4045640" h="660400">
                    <a:moveTo>
                      <a:pt x="3921180" y="660400"/>
                    </a:moveTo>
                    <a:lnTo>
                      <a:pt x="124460" y="660400"/>
                    </a:lnTo>
                    <a:cubicBezTo>
                      <a:pt x="55880" y="660400"/>
                      <a:pt x="0" y="604520"/>
                      <a:pt x="0" y="535940"/>
                    </a:cubicBezTo>
                    <a:lnTo>
                      <a:pt x="0" y="124460"/>
                    </a:lnTo>
                    <a:cubicBezTo>
                      <a:pt x="0" y="55880"/>
                      <a:pt x="55880" y="0"/>
                      <a:pt x="124460" y="0"/>
                    </a:cubicBezTo>
                    <a:lnTo>
                      <a:pt x="3921180" y="0"/>
                    </a:lnTo>
                    <a:cubicBezTo>
                      <a:pt x="3989760" y="0"/>
                      <a:pt x="4045640" y="55880"/>
                      <a:pt x="4045640" y="124460"/>
                    </a:cubicBezTo>
                    <a:lnTo>
                      <a:pt x="4045640" y="535940"/>
                    </a:lnTo>
                    <a:cubicBezTo>
                      <a:pt x="4045640" y="604520"/>
                      <a:pt x="3989760" y="660400"/>
                      <a:pt x="3921180" y="660400"/>
                    </a:cubicBezTo>
                    <a:close/>
                  </a:path>
                </a:pathLst>
              </a:custGeom>
              <a:solidFill>
                <a:srgbClr val="1C9B5E"/>
              </a:solidFill>
            </p:spPr>
          </p:sp>
        </p:grpSp>
        <p:sp>
          <p:nvSpPr>
            <p:cNvPr id="15" name="TextBox 21">
              <a:extLst>
                <a:ext uri="{FF2B5EF4-FFF2-40B4-BE49-F238E27FC236}">
                  <a16:creationId xmlns:a16="http://schemas.microsoft.com/office/drawing/2014/main" id="{7E8C5851-6E52-A1C0-B1ED-BA558B9B4381}"/>
                </a:ext>
              </a:extLst>
            </p:cNvPr>
            <p:cNvSpPr txBox="1"/>
            <p:nvPr/>
          </p:nvSpPr>
          <p:spPr>
            <a:xfrm>
              <a:off x="59068" y="720620"/>
              <a:ext cx="13005765" cy="870830"/>
            </a:xfrm>
            <a:prstGeom prst="rect">
              <a:avLst/>
            </a:prstGeom>
          </p:spPr>
          <p:txBody>
            <a:bodyPr lIns="0" tIns="0" rIns="0" bIns="0" rtlCol="0" anchor="t">
              <a:spAutoFit/>
            </a:bodyPr>
            <a:lstStyle/>
            <a:p>
              <a:pPr algn="ctr">
                <a:lnSpc>
                  <a:spcPts val="3900"/>
                </a:lnSpc>
              </a:pPr>
              <a:r>
                <a:rPr lang="en-US" sz="4200" b="1" spc="60" dirty="0">
                  <a:solidFill>
                    <a:schemeClr val="bg1"/>
                  </a:solidFill>
                  <a:latin typeface="Arial"/>
                  <a:cs typeface="Arial"/>
                </a:rPr>
                <a:t>2. </a:t>
              </a:r>
              <a:r>
                <a:rPr lang="en-US" sz="4200" b="1" spc="60" dirty="0" err="1">
                  <a:solidFill>
                    <a:schemeClr val="bg1"/>
                  </a:solidFill>
                  <a:latin typeface="Arial"/>
                  <a:cs typeface="Arial"/>
                </a:rPr>
                <a:t>Nghiên</a:t>
              </a:r>
              <a:r>
                <a:rPr lang="en-US" sz="4200" b="1" spc="60" dirty="0">
                  <a:solidFill>
                    <a:schemeClr val="bg1"/>
                  </a:solidFill>
                  <a:latin typeface="Arial"/>
                  <a:cs typeface="Arial"/>
                </a:rPr>
                <a:t> </a:t>
              </a:r>
              <a:r>
                <a:rPr lang="en-US" sz="4200" b="1" spc="60" dirty="0" err="1">
                  <a:solidFill>
                    <a:schemeClr val="bg1"/>
                  </a:solidFill>
                  <a:latin typeface="Arial"/>
                  <a:cs typeface="Arial"/>
                </a:rPr>
                <a:t>cứu</a:t>
              </a:r>
              <a:r>
                <a:rPr lang="en-US" sz="4200" b="1" spc="60" dirty="0">
                  <a:solidFill>
                    <a:schemeClr val="bg1"/>
                  </a:solidFill>
                  <a:latin typeface="Arial"/>
                  <a:cs typeface="Arial"/>
                </a:rPr>
                <a:t> </a:t>
              </a:r>
              <a:r>
                <a:rPr lang="en-US" sz="4200" b="1" spc="60" dirty="0" err="1">
                  <a:solidFill>
                    <a:schemeClr val="bg1"/>
                  </a:solidFill>
                  <a:latin typeface="Arial"/>
                  <a:cs typeface="Arial"/>
                </a:rPr>
                <a:t>liên</a:t>
              </a:r>
              <a:r>
                <a:rPr lang="en-US" sz="4200" b="1" spc="60" dirty="0">
                  <a:solidFill>
                    <a:schemeClr val="bg1"/>
                  </a:solidFill>
                  <a:latin typeface="Arial"/>
                  <a:cs typeface="Arial"/>
                </a:rPr>
                <a:t> </a:t>
              </a:r>
              <a:r>
                <a:rPr lang="en-US" sz="4200" b="1" spc="60" dirty="0" err="1">
                  <a:solidFill>
                    <a:schemeClr val="bg1"/>
                  </a:solidFill>
                  <a:latin typeface="Arial"/>
                  <a:cs typeface="Arial"/>
                </a:rPr>
                <a:t>quan</a:t>
              </a:r>
              <a:endParaRPr lang="en-US" sz="4200" dirty="0"/>
            </a:p>
          </p:txBody>
        </p:sp>
      </p:grpSp>
      <p:grpSp>
        <p:nvGrpSpPr>
          <p:cNvPr id="22" name="Group 18">
            <a:extLst>
              <a:ext uri="{FF2B5EF4-FFF2-40B4-BE49-F238E27FC236}">
                <a16:creationId xmlns:a16="http://schemas.microsoft.com/office/drawing/2014/main" id="{FF1696BD-7720-84AA-A4DA-948E3F3BCED6}"/>
              </a:ext>
            </a:extLst>
          </p:cNvPr>
          <p:cNvGrpSpPr/>
          <p:nvPr/>
        </p:nvGrpSpPr>
        <p:grpSpPr>
          <a:xfrm>
            <a:off x="4357318" y="5214091"/>
            <a:ext cx="9067800" cy="1295399"/>
            <a:chOff x="59068" y="-38827"/>
            <a:chExt cx="13214333" cy="2157074"/>
          </a:xfrm>
        </p:grpSpPr>
        <p:grpSp>
          <p:nvGrpSpPr>
            <p:cNvPr id="25" name="Group 19">
              <a:extLst>
                <a:ext uri="{FF2B5EF4-FFF2-40B4-BE49-F238E27FC236}">
                  <a16:creationId xmlns:a16="http://schemas.microsoft.com/office/drawing/2014/main" id="{C42D4FBD-D0C4-2DCB-C920-128971B47836}"/>
                </a:ext>
              </a:extLst>
            </p:cNvPr>
            <p:cNvGrpSpPr/>
            <p:nvPr/>
          </p:nvGrpSpPr>
          <p:grpSpPr>
            <a:xfrm>
              <a:off x="59068" y="-38827"/>
              <a:ext cx="13214333" cy="2157074"/>
              <a:chOff x="18084" y="-11887"/>
              <a:chExt cx="4045640" cy="660400"/>
            </a:xfrm>
          </p:grpSpPr>
          <p:sp>
            <p:nvSpPr>
              <p:cNvPr id="28" name="Freeform 20">
                <a:extLst>
                  <a:ext uri="{FF2B5EF4-FFF2-40B4-BE49-F238E27FC236}">
                    <a16:creationId xmlns:a16="http://schemas.microsoft.com/office/drawing/2014/main" id="{3E798819-ABA0-5BDA-C0ED-76AAB6E2CDB7}"/>
                  </a:ext>
                </a:extLst>
              </p:cNvPr>
              <p:cNvSpPr/>
              <p:nvPr/>
            </p:nvSpPr>
            <p:spPr>
              <a:xfrm>
                <a:off x="18084" y="-11887"/>
                <a:ext cx="4045640" cy="660400"/>
              </a:xfrm>
              <a:custGeom>
                <a:avLst/>
                <a:gdLst/>
                <a:ahLst/>
                <a:cxnLst/>
                <a:rect l="l" t="t" r="r" b="b"/>
                <a:pathLst>
                  <a:path w="4045640" h="660400">
                    <a:moveTo>
                      <a:pt x="3921180" y="660400"/>
                    </a:moveTo>
                    <a:lnTo>
                      <a:pt x="124460" y="660400"/>
                    </a:lnTo>
                    <a:cubicBezTo>
                      <a:pt x="55880" y="660400"/>
                      <a:pt x="0" y="604520"/>
                      <a:pt x="0" y="535940"/>
                    </a:cubicBezTo>
                    <a:lnTo>
                      <a:pt x="0" y="124460"/>
                    </a:lnTo>
                    <a:cubicBezTo>
                      <a:pt x="0" y="55880"/>
                      <a:pt x="55880" y="0"/>
                      <a:pt x="124460" y="0"/>
                    </a:cubicBezTo>
                    <a:lnTo>
                      <a:pt x="3921180" y="0"/>
                    </a:lnTo>
                    <a:cubicBezTo>
                      <a:pt x="3989760" y="0"/>
                      <a:pt x="4045640" y="55880"/>
                      <a:pt x="4045640" y="124460"/>
                    </a:cubicBezTo>
                    <a:lnTo>
                      <a:pt x="4045640" y="535940"/>
                    </a:lnTo>
                    <a:cubicBezTo>
                      <a:pt x="4045640" y="604520"/>
                      <a:pt x="3989760" y="660400"/>
                      <a:pt x="3921180" y="660400"/>
                    </a:cubicBezTo>
                    <a:close/>
                  </a:path>
                </a:pathLst>
              </a:custGeom>
              <a:solidFill>
                <a:srgbClr val="1C9B5E"/>
              </a:solidFill>
            </p:spPr>
          </p:sp>
        </p:grpSp>
        <p:sp>
          <p:nvSpPr>
            <p:cNvPr id="26" name="TextBox 21">
              <a:extLst>
                <a:ext uri="{FF2B5EF4-FFF2-40B4-BE49-F238E27FC236}">
                  <a16:creationId xmlns:a16="http://schemas.microsoft.com/office/drawing/2014/main" id="{36791761-498A-F9C7-EB33-7B6650554951}"/>
                </a:ext>
              </a:extLst>
            </p:cNvPr>
            <p:cNvSpPr txBox="1"/>
            <p:nvPr/>
          </p:nvSpPr>
          <p:spPr>
            <a:xfrm>
              <a:off x="59068" y="720620"/>
              <a:ext cx="13005765" cy="870830"/>
            </a:xfrm>
            <a:prstGeom prst="rect">
              <a:avLst/>
            </a:prstGeom>
          </p:spPr>
          <p:txBody>
            <a:bodyPr lIns="0" tIns="0" rIns="0" bIns="0" rtlCol="0" anchor="t">
              <a:spAutoFit/>
            </a:bodyPr>
            <a:lstStyle/>
            <a:p>
              <a:pPr algn="ctr">
                <a:lnSpc>
                  <a:spcPts val="3900"/>
                </a:lnSpc>
              </a:pPr>
              <a:r>
                <a:rPr lang="en-US" sz="4200" b="1" spc="60" dirty="0">
                  <a:solidFill>
                    <a:schemeClr val="bg1"/>
                  </a:solidFill>
                  <a:latin typeface="Arial"/>
                  <a:cs typeface="Arial"/>
                </a:rPr>
                <a:t>3.Phương </a:t>
              </a:r>
              <a:r>
                <a:rPr lang="en-US" sz="4200" b="1" spc="60" dirty="0" err="1">
                  <a:solidFill>
                    <a:schemeClr val="bg1"/>
                  </a:solidFill>
                  <a:latin typeface="Arial"/>
                  <a:cs typeface="Arial"/>
                </a:rPr>
                <a:t>pháp</a:t>
              </a:r>
              <a:r>
                <a:rPr lang="en-US" sz="4200" b="1" spc="60" dirty="0">
                  <a:solidFill>
                    <a:schemeClr val="bg1"/>
                  </a:solidFill>
                  <a:latin typeface="Arial"/>
                  <a:cs typeface="Arial"/>
                </a:rPr>
                <a:t> </a:t>
              </a:r>
              <a:r>
                <a:rPr lang="en-US" sz="4200" b="1" spc="60" dirty="0" err="1">
                  <a:solidFill>
                    <a:schemeClr val="bg1"/>
                  </a:solidFill>
                  <a:latin typeface="Arial"/>
                  <a:cs typeface="Arial"/>
                </a:rPr>
                <a:t>đề</a:t>
              </a:r>
              <a:r>
                <a:rPr lang="en-US" sz="4200" b="1" spc="60" dirty="0">
                  <a:solidFill>
                    <a:schemeClr val="bg1"/>
                  </a:solidFill>
                  <a:latin typeface="Arial"/>
                  <a:cs typeface="Arial"/>
                </a:rPr>
                <a:t> </a:t>
              </a:r>
              <a:r>
                <a:rPr lang="en-US" sz="4200" b="1" spc="60" dirty="0" err="1">
                  <a:solidFill>
                    <a:schemeClr val="bg1"/>
                  </a:solidFill>
                  <a:latin typeface="Arial"/>
                  <a:cs typeface="Arial"/>
                </a:rPr>
                <a:t>xuất</a:t>
              </a:r>
              <a:endParaRPr lang="en-US" sz="4200" dirty="0"/>
            </a:p>
          </p:txBody>
        </p:sp>
      </p:grpSp>
      <p:grpSp>
        <p:nvGrpSpPr>
          <p:cNvPr id="29" name="Group 18">
            <a:extLst>
              <a:ext uri="{FF2B5EF4-FFF2-40B4-BE49-F238E27FC236}">
                <a16:creationId xmlns:a16="http://schemas.microsoft.com/office/drawing/2014/main" id="{0947982E-7005-7AA9-6126-33931D548F17}"/>
              </a:ext>
            </a:extLst>
          </p:cNvPr>
          <p:cNvGrpSpPr/>
          <p:nvPr/>
        </p:nvGrpSpPr>
        <p:grpSpPr>
          <a:xfrm>
            <a:off x="4395418" y="6749187"/>
            <a:ext cx="9067800" cy="1295399"/>
            <a:chOff x="59068" y="-38827"/>
            <a:chExt cx="13214333" cy="2157074"/>
          </a:xfrm>
        </p:grpSpPr>
        <p:grpSp>
          <p:nvGrpSpPr>
            <p:cNvPr id="30" name="Group 19">
              <a:extLst>
                <a:ext uri="{FF2B5EF4-FFF2-40B4-BE49-F238E27FC236}">
                  <a16:creationId xmlns:a16="http://schemas.microsoft.com/office/drawing/2014/main" id="{FF5DA8D8-181D-FC62-3A98-EC75C18FD14F}"/>
                </a:ext>
              </a:extLst>
            </p:cNvPr>
            <p:cNvGrpSpPr/>
            <p:nvPr/>
          </p:nvGrpSpPr>
          <p:grpSpPr>
            <a:xfrm>
              <a:off x="59068" y="-38827"/>
              <a:ext cx="13214333" cy="2157074"/>
              <a:chOff x="18084" y="-11887"/>
              <a:chExt cx="4045640" cy="660400"/>
            </a:xfrm>
          </p:grpSpPr>
          <p:sp>
            <p:nvSpPr>
              <p:cNvPr id="32" name="Freeform 20">
                <a:extLst>
                  <a:ext uri="{FF2B5EF4-FFF2-40B4-BE49-F238E27FC236}">
                    <a16:creationId xmlns:a16="http://schemas.microsoft.com/office/drawing/2014/main" id="{1F41ADD8-F996-A096-2AC5-49D4F135279B}"/>
                  </a:ext>
                </a:extLst>
              </p:cNvPr>
              <p:cNvSpPr/>
              <p:nvPr/>
            </p:nvSpPr>
            <p:spPr>
              <a:xfrm>
                <a:off x="18084" y="-11887"/>
                <a:ext cx="4045640" cy="660400"/>
              </a:xfrm>
              <a:custGeom>
                <a:avLst/>
                <a:gdLst/>
                <a:ahLst/>
                <a:cxnLst/>
                <a:rect l="l" t="t" r="r" b="b"/>
                <a:pathLst>
                  <a:path w="4045640" h="660400">
                    <a:moveTo>
                      <a:pt x="3921180" y="660400"/>
                    </a:moveTo>
                    <a:lnTo>
                      <a:pt x="124460" y="660400"/>
                    </a:lnTo>
                    <a:cubicBezTo>
                      <a:pt x="55880" y="660400"/>
                      <a:pt x="0" y="604520"/>
                      <a:pt x="0" y="535940"/>
                    </a:cubicBezTo>
                    <a:lnTo>
                      <a:pt x="0" y="124460"/>
                    </a:lnTo>
                    <a:cubicBezTo>
                      <a:pt x="0" y="55880"/>
                      <a:pt x="55880" y="0"/>
                      <a:pt x="124460" y="0"/>
                    </a:cubicBezTo>
                    <a:lnTo>
                      <a:pt x="3921180" y="0"/>
                    </a:lnTo>
                    <a:cubicBezTo>
                      <a:pt x="3989760" y="0"/>
                      <a:pt x="4045640" y="55880"/>
                      <a:pt x="4045640" y="124460"/>
                    </a:cubicBezTo>
                    <a:lnTo>
                      <a:pt x="4045640" y="535940"/>
                    </a:lnTo>
                    <a:cubicBezTo>
                      <a:pt x="4045640" y="604520"/>
                      <a:pt x="3989760" y="660400"/>
                      <a:pt x="3921180" y="660400"/>
                    </a:cubicBezTo>
                    <a:close/>
                  </a:path>
                </a:pathLst>
              </a:custGeom>
              <a:solidFill>
                <a:srgbClr val="1C9B5E"/>
              </a:solidFill>
            </p:spPr>
          </p:sp>
        </p:grpSp>
        <p:sp>
          <p:nvSpPr>
            <p:cNvPr id="31" name="TextBox 21">
              <a:extLst>
                <a:ext uri="{FF2B5EF4-FFF2-40B4-BE49-F238E27FC236}">
                  <a16:creationId xmlns:a16="http://schemas.microsoft.com/office/drawing/2014/main" id="{4F7D0E1B-EBB3-4982-1006-D182C2AD11B0}"/>
                </a:ext>
              </a:extLst>
            </p:cNvPr>
            <p:cNvSpPr txBox="1"/>
            <p:nvPr/>
          </p:nvSpPr>
          <p:spPr>
            <a:xfrm>
              <a:off x="59068" y="720620"/>
              <a:ext cx="13005765" cy="870830"/>
            </a:xfrm>
            <a:prstGeom prst="rect">
              <a:avLst/>
            </a:prstGeom>
          </p:spPr>
          <p:txBody>
            <a:bodyPr lIns="0" tIns="0" rIns="0" bIns="0" rtlCol="0" anchor="t">
              <a:spAutoFit/>
            </a:bodyPr>
            <a:lstStyle/>
            <a:p>
              <a:pPr algn="ctr">
                <a:lnSpc>
                  <a:spcPts val="3900"/>
                </a:lnSpc>
              </a:pPr>
              <a:r>
                <a:rPr lang="en-US" sz="4200" b="1" spc="60" dirty="0">
                  <a:solidFill>
                    <a:schemeClr val="bg1"/>
                  </a:solidFill>
                  <a:latin typeface="Arial"/>
                  <a:cs typeface="Arial"/>
                </a:rPr>
                <a:t>4.Kết </a:t>
              </a:r>
              <a:r>
                <a:rPr lang="en-US" sz="4200" b="1" spc="60" dirty="0" err="1">
                  <a:solidFill>
                    <a:schemeClr val="bg1"/>
                  </a:solidFill>
                  <a:latin typeface="Arial"/>
                  <a:cs typeface="Arial"/>
                </a:rPr>
                <a:t>quả</a:t>
              </a:r>
              <a:endParaRPr lang="en-US" sz="4200" dirty="0"/>
            </a:p>
          </p:txBody>
        </p:sp>
      </p:grpSp>
      <p:grpSp>
        <p:nvGrpSpPr>
          <p:cNvPr id="33" name="Group 18">
            <a:extLst>
              <a:ext uri="{FF2B5EF4-FFF2-40B4-BE49-F238E27FC236}">
                <a16:creationId xmlns:a16="http://schemas.microsoft.com/office/drawing/2014/main" id="{79B0704E-807C-CEE4-F85C-3A01A0D72B26}"/>
              </a:ext>
            </a:extLst>
          </p:cNvPr>
          <p:cNvGrpSpPr/>
          <p:nvPr/>
        </p:nvGrpSpPr>
        <p:grpSpPr>
          <a:xfrm>
            <a:off x="4395418" y="8239071"/>
            <a:ext cx="9067800" cy="1295399"/>
            <a:chOff x="59068" y="-38827"/>
            <a:chExt cx="13214333" cy="2157074"/>
          </a:xfrm>
        </p:grpSpPr>
        <p:grpSp>
          <p:nvGrpSpPr>
            <p:cNvPr id="34" name="Group 19">
              <a:extLst>
                <a:ext uri="{FF2B5EF4-FFF2-40B4-BE49-F238E27FC236}">
                  <a16:creationId xmlns:a16="http://schemas.microsoft.com/office/drawing/2014/main" id="{58E21821-61C2-F890-642F-28318AD7149D}"/>
                </a:ext>
              </a:extLst>
            </p:cNvPr>
            <p:cNvGrpSpPr/>
            <p:nvPr/>
          </p:nvGrpSpPr>
          <p:grpSpPr>
            <a:xfrm>
              <a:off x="59068" y="-38827"/>
              <a:ext cx="13214333" cy="2157074"/>
              <a:chOff x="18084" y="-11887"/>
              <a:chExt cx="4045640" cy="660400"/>
            </a:xfrm>
          </p:grpSpPr>
          <p:sp>
            <p:nvSpPr>
              <p:cNvPr id="36" name="Freeform 20">
                <a:extLst>
                  <a:ext uri="{FF2B5EF4-FFF2-40B4-BE49-F238E27FC236}">
                    <a16:creationId xmlns:a16="http://schemas.microsoft.com/office/drawing/2014/main" id="{75F2FEAA-41D5-0DED-0318-88DCDD90F6A3}"/>
                  </a:ext>
                </a:extLst>
              </p:cNvPr>
              <p:cNvSpPr/>
              <p:nvPr/>
            </p:nvSpPr>
            <p:spPr>
              <a:xfrm>
                <a:off x="18084" y="-11887"/>
                <a:ext cx="4045640" cy="660400"/>
              </a:xfrm>
              <a:custGeom>
                <a:avLst/>
                <a:gdLst/>
                <a:ahLst/>
                <a:cxnLst/>
                <a:rect l="l" t="t" r="r" b="b"/>
                <a:pathLst>
                  <a:path w="4045640" h="660400">
                    <a:moveTo>
                      <a:pt x="3921180" y="660400"/>
                    </a:moveTo>
                    <a:lnTo>
                      <a:pt x="124460" y="660400"/>
                    </a:lnTo>
                    <a:cubicBezTo>
                      <a:pt x="55880" y="660400"/>
                      <a:pt x="0" y="604520"/>
                      <a:pt x="0" y="535940"/>
                    </a:cubicBezTo>
                    <a:lnTo>
                      <a:pt x="0" y="124460"/>
                    </a:lnTo>
                    <a:cubicBezTo>
                      <a:pt x="0" y="55880"/>
                      <a:pt x="55880" y="0"/>
                      <a:pt x="124460" y="0"/>
                    </a:cubicBezTo>
                    <a:lnTo>
                      <a:pt x="3921180" y="0"/>
                    </a:lnTo>
                    <a:cubicBezTo>
                      <a:pt x="3989760" y="0"/>
                      <a:pt x="4045640" y="55880"/>
                      <a:pt x="4045640" y="124460"/>
                    </a:cubicBezTo>
                    <a:lnTo>
                      <a:pt x="4045640" y="535940"/>
                    </a:lnTo>
                    <a:cubicBezTo>
                      <a:pt x="4045640" y="604520"/>
                      <a:pt x="3989760" y="660400"/>
                      <a:pt x="3921180" y="660400"/>
                    </a:cubicBezTo>
                    <a:close/>
                  </a:path>
                </a:pathLst>
              </a:custGeom>
              <a:solidFill>
                <a:srgbClr val="1C9B5E"/>
              </a:solidFill>
            </p:spPr>
          </p:sp>
        </p:grpSp>
        <p:sp>
          <p:nvSpPr>
            <p:cNvPr id="35" name="TextBox 21">
              <a:extLst>
                <a:ext uri="{FF2B5EF4-FFF2-40B4-BE49-F238E27FC236}">
                  <a16:creationId xmlns:a16="http://schemas.microsoft.com/office/drawing/2014/main" id="{D7292E77-5262-42A9-1F87-9B81B5BED954}"/>
                </a:ext>
              </a:extLst>
            </p:cNvPr>
            <p:cNvSpPr txBox="1"/>
            <p:nvPr/>
          </p:nvSpPr>
          <p:spPr>
            <a:xfrm>
              <a:off x="59068" y="720620"/>
              <a:ext cx="13005765" cy="870830"/>
            </a:xfrm>
            <a:prstGeom prst="rect">
              <a:avLst/>
            </a:prstGeom>
          </p:spPr>
          <p:txBody>
            <a:bodyPr lIns="0" tIns="0" rIns="0" bIns="0" rtlCol="0" anchor="t">
              <a:spAutoFit/>
            </a:bodyPr>
            <a:lstStyle/>
            <a:p>
              <a:pPr algn="ctr">
                <a:lnSpc>
                  <a:spcPts val="3900"/>
                </a:lnSpc>
              </a:pPr>
              <a:r>
                <a:rPr lang="en-US" sz="4200" b="1" spc="60" dirty="0">
                  <a:solidFill>
                    <a:schemeClr val="bg1"/>
                  </a:solidFill>
                  <a:latin typeface="Arial"/>
                  <a:cs typeface="Arial"/>
                </a:rPr>
                <a:t>5. </a:t>
              </a:r>
              <a:r>
                <a:rPr lang="en-US" sz="4200" b="1" spc="60" dirty="0" err="1">
                  <a:solidFill>
                    <a:schemeClr val="bg1"/>
                  </a:solidFill>
                  <a:latin typeface="Arial"/>
                  <a:cs typeface="Arial"/>
                </a:rPr>
                <a:t>Kết</a:t>
              </a:r>
              <a:r>
                <a:rPr lang="en-US" sz="4200" b="1" spc="60" dirty="0">
                  <a:solidFill>
                    <a:schemeClr val="bg1"/>
                  </a:solidFill>
                  <a:latin typeface="Arial"/>
                  <a:cs typeface="Arial"/>
                </a:rPr>
                <a:t> </a:t>
              </a:r>
              <a:r>
                <a:rPr lang="en-US" sz="4200" b="1" spc="60" dirty="0" err="1">
                  <a:solidFill>
                    <a:schemeClr val="bg1"/>
                  </a:solidFill>
                  <a:latin typeface="Arial"/>
                  <a:cs typeface="Arial"/>
                </a:rPr>
                <a:t>luận</a:t>
              </a:r>
              <a:r>
                <a:rPr lang="en-US" sz="4200" b="1" spc="60" dirty="0">
                  <a:solidFill>
                    <a:schemeClr val="bg1"/>
                  </a:solidFill>
                  <a:latin typeface="Arial"/>
                  <a:cs typeface="Arial"/>
                </a:rPr>
                <a:t> </a:t>
              </a:r>
              <a:r>
                <a:rPr lang="en-US" sz="4200" b="1" spc="60" dirty="0" err="1">
                  <a:solidFill>
                    <a:schemeClr val="bg1"/>
                  </a:solidFill>
                  <a:latin typeface="Arial"/>
                  <a:cs typeface="Arial"/>
                </a:rPr>
                <a:t>và</a:t>
              </a:r>
              <a:r>
                <a:rPr lang="en-US" sz="4200" b="1" spc="60" dirty="0">
                  <a:solidFill>
                    <a:schemeClr val="bg1"/>
                  </a:solidFill>
                  <a:latin typeface="Arial"/>
                  <a:cs typeface="Arial"/>
                </a:rPr>
                <a:t> </a:t>
              </a:r>
              <a:r>
                <a:rPr lang="en-US" sz="4200" b="1" spc="60" dirty="0" err="1">
                  <a:solidFill>
                    <a:schemeClr val="bg1"/>
                  </a:solidFill>
                  <a:latin typeface="Arial"/>
                  <a:cs typeface="Arial"/>
                </a:rPr>
                <a:t>hướng</a:t>
              </a:r>
              <a:r>
                <a:rPr lang="en-US" sz="4200" b="1" spc="60" dirty="0">
                  <a:solidFill>
                    <a:schemeClr val="bg1"/>
                  </a:solidFill>
                  <a:latin typeface="Arial"/>
                  <a:cs typeface="Arial"/>
                </a:rPr>
                <a:t> </a:t>
              </a:r>
              <a:r>
                <a:rPr lang="en-US" sz="4200" b="1" spc="60" dirty="0" err="1">
                  <a:solidFill>
                    <a:schemeClr val="bg1"/>
                  </a:solidFill>
                  <a:latin typeface="Arial"/>
                  <a:cs typeface="Arial"/>
                </a:rPr>
                <a:t>phát</a:t>
              </a:r>
              <a:r>
                <a:rPr lang="en-US" sz="4200" b="1" spc="60" dirty="0">
                  <a:solidFill>
                    <a:schemeClr val="bg1"/>
                  </a:solidFill>
                  <a:latin typeface="Arial"/>
                  <a:cs typeface="Arial"/>
                </a:rPr>
                <a:t> </a:t>
              </a:r>
              <a:r>
                <a:rPr lang="en-US" sz="4200" b="1" spc="60" dirty="0" err="1">
                  <a:solidFill>
                    <a:schemeClr val="bg1"/>
                  </a:solidFill>
                  <a:latin typeface="Arial"/>
                  <a:cs typeface="Arial"/>
                </a:rPr>
                <a:t>triển</a:t>
              </a:r>
              <a:endParaRPr lang="en-US" sz="42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9944100"/>
            <a:ext cx="16230600" cy="1351653"/>
          </a:xfrm>
          <a:prstGeom prst="rect">
            <a:avLst/>
          </a:prstGeom>
          <a:solidFill>
            <a:srgbClr val="1C9B5E"/>
          </a:solidFill>
        </p:spPr>
      </p:sp>
      <p:sp>
        <p:nvSpPr>
          <p:cNvPr id="4" name="AutoShape 4"/>
          <p:cNvSpPr/>
          <p:nvPr/>
        </p:nvSpPr>
        <p:spPr>
          <a:xfrm>
            <a:off x="1028700" y="-1013426"/>
            <a:ext cx="16230600" cy="1351653"/>
          </a:xfrm>
          <a:prstGeom prst="rect">
            <a:avLst/>
          </a:prstGeom>
          <a:solidFill>
            <a:srgbClr val="1C9B5E"/>
          </a:solidFill>
        </p:spPr>
      </p:sp>
      <p:sp>
        <p:nvSpPr>
          <p:cNvPr id="22" name="TextBox 21">
            <a:extLst>
              <a:ext uri="{FF2B5EF4-FFF2-40B4-BE49-F238E27FC236}">
                <a16:creationId xmlns:a16="http://schemas.microsoft.com/office/drawing/2014/main" id="{B6C13683-7892-E748-D124-C6E7261E005B}"/>
              </a:ext>
            </a:extLst>
          </p:cNvPr>
          <p:cNvSpPr txBox="1"/>
          <p:nvPr/>
        </p:nvSpPr>
        <p:spPr>
          <a:xfrm>
            <a:off x="1403110" y="1409700"/>
            <a:ext cx="15856190" cy="2785378"/>
          </a:xfrm>
          <a:prstGeom prst="rect">
            <a:avLst/>
          </a:prstGeom>
          <a:noFill/>
        </p:spPr>
        <p:txBody>
          <a:bodyPr wrap="square" lIns="91440" tIns="45720" rIns="91440" bIns="45720" anchor="t">
            <a:spAutoFit/>
          </a:bodyPr>
          <a:lstStyle/>
          <a:p>
            <a:r>
              <a:rPr lang="en-GB" sz="3500" dirty="0">
                <a:latin typeface="Arial" panose="020B0604020202020204" pitchFamily="34" charset="0"/>
                <a:cs typeface="Arial" panose="020B0604020202020204" pitchFamily="34" charset="0"/>
              </a:rPr>
              <a:t>	</a:t>
            </a:r>
            <a:r>
              <a:rPr lang="vi-VN" sz="3500" dirty="0">
                <a:latin typeface="Arial" panose="020B0604020202020204" pitchFamily="34" charset="0"/>
                <a:cs typeface="Arial" panose="020B0604020202020204" pitchFamily="34" charset="0"/>
              </a:rPr>
              <a:t>Theo tổ chức Y tế thế giới (WHO), trung tâm kiểm soát và phòng ngừa dịch bệnh Hoa Kỳ (CDC) cho biết: UTĐTT là loại ung thư phổ biến thứ hai trên thế giới, chỉ sau ung thư phổi. </a:t>
            </a:r>
            <a:endParaRPr lang="en-GB" sz="3500" dirty="0">
              <a:latin typeface="Arial" panose="020B0604020202020204" pitchFamily="34" charset="0"/>
              <a:cs typeface="Arial" panose="020B0604020202020204" pitchFamily="34" charset="0"/>
            </a:endParaRPr>
          </a:p>
          <a:p>
            <a:r>
              <a:rPr lang="en-GB" sz="3500" dirty="0">
                <a:latin typeface="Arial" panose="020B0604020202020204" pitchFamily="34" charset="0"/>
                <a:cs typeface="Arial" panose="020B0604020202020204" pitchFamily="34" charset="0"/>
              </a:rPr>
              <a:t>	</a:t>
            </a:r>
            <a:r>
              <a:rPr lang="vi-VN" sz="3500" dirty="0">
                <a:latin typeface="Arial" panose="020B0604020202020204" pitchFamily="34" charset="0"/>
                <a:cs typeface="Arial" panose="020B0604020202020204" pitchFamily="34" charset="0"/>
              </a:rPr>
              <a:t>Theo ước tính của WHO, trên toàn thế giới, mỗi năm có khoảng 11 triệu trường hợp mắc mới và gần 7 triệu người tử vong do UTĐTT</a:t>
            </a:r>
          </a:p>
        </p:txBody>
      </p:sp>
      <p:pic>
        <p:nvPicPr>
          <p:cNvPr id="11" name="Picture 10">
            <a:extLst>
              <a:ext uri="{FF2B5EF4-FFF2-40B4-BE49-F238E27FC236}">
                <a16:creationId xmlns:a16="http://schemas.microsoft.com/office/drawing/2014/main" id="{C1012280-13FB-7338-1113-A68855404C02}"/>
              </a:ext>
            </a:extLst>
          </p:cNvPr>
          <p:cNvPicPr>
            <a:picLocks noChangeAspect="1"/>
          </p:cNvPicPr>
          <p:nvPr/>
        </p:nvPicPr>
        <p:blipFill>
          <a:blip r:embed="rId2"/>
          <a:stretch>
            <a:fillRect/>
          </a:stretch>
        </p:blipFill>
        <p:spPr>
          <a:xfrm>
            <a:off x="10655300" y="4372718"/>
            <a:ext cx="6324600" cy="5584083"/>
          </a:xfrm>
          <a:prstGeom prst="rect">
            <a:avLst/>
          </a:prstGeom>
        </p:spPr>
      </p:pic>
      <p:pic>
        <p:nvPicPr>
          <p:cNvPr id="15" name="Picture 14">
            <a:extLst>
              <a:ext uri="{FF2B5EF4-FFF2-40B4-BE49-F238E27FC236}">
                <a16:creationId xmlns:a16="http://schemas.microsoft.com/office/drawing/2014/main" id="{E8C6FF1C-1813-41BF-89C2-C66DA983C520}"/>
              </a:ext>
            </a:extLst>
          </p:cNvPr>
          <p:cNvPicPr>
            <a:picLocks noChangeAspect="1"/>
          </p:cNvPicPr>
          <p:nvPr/>
        </p:nvPicPr>
        <p:blipFill>
          <a:blip r:embed="rId3"/>
          <a:stretch>
            <a:fillRect/>
          </a:stretch>
        </p:blipFill>
        <p:spPr>
          <a:xfrm>
            <a:off x="1282700" y="4360018"/>
            <a:ext cx="9144000" cy="5584082"/>
          </a:xfrm>
          <a:prstGeom prst="rect">
            <a:avLst/>
          </a:prstGeom>
        </p:spPr>
      </p:pic>
      <p:sp>
        <p:nvSpPr>
          <p:cNvPr id="2" name="TextBox 1">
            <a:extLst>
              <a:ext uri="{FF2B5EF4-FFF2-40B4-BE49-F238E27FC236}">
                <a16:creationId xmlns:a16="http://schemas.microsoft.com/office/drawing/2014/main" id="{82EC3115-DB29-0AB2-8534-E5A359A6E708}"/>
              </a:ext>
            </a:extLst>
          </p:cNvPr>
          <p:cNvSpPr txBox="1"/>
          <p:nvPr/>
        </p:nvSpPr>
        <p:spPr>
          <a:xfrm>
            <a:off x="1752600" y="503167"/>
            <a:ext cx="5955476" cy="784830"/>
          </a:xfrm>
          <a:prstGeom prst="rect">
            <a:avLst/>
          </a:prstGeom>
          <a:noFill/>
        </p:spPr>
        <p:txBody>
          <a:bodyPr wrap="none" rtlCol="0">
            <a:spAutoFit/>
          </a:bodyPr>
          <a:lstStyle/>
          <a:p>
            <a:r>
              <a:rPr lang="en-GB" sz="4500" b="1" i="1" dirty="0">
                <a:solidFill>
                  <a:srgbClr val="002060"/>
                </a:solidFill>
                <a:latin typeface="Montserrat Extra-Bold" panose="020B0604020202020204" charset="0"/>
                <a:cs typeface="Arial" panose="020B0604020202020204" pitchFamily="34" charset="0"/>
              </a:rPr>
              <a:t>1. </a:t>
            </a:r>
            <a:r>
              <a:rPr lang="en-GB" sz="4500" b="1" i="1" dirty="0" err="1">
                <a:solidFill>
                  <a:srgbClr val="002060"/>
                </a:solidFill>
                <a:latin typeface="Montserrat Extra-Bold" panose="020B0604020202020204" charset="0"/>
                <a:cs typeface="Arial" panose="020B0604020202020204" pitchFamily="34" charset="0"/>
              </a:rPr>
              <a:t>Tổng</a:t>
            </a:r>
            <a:r>
              <a:rPr lang="en-GB" sz="4500" b="1" i="1" dirty="0">
                <a:solidFill>
                  <a:srgbClr val="002060"/>
                </a:solidFill>
                <a:latin typeface="Montserrat Extra-Bold" panose="020B0604020202020204" charset="0"/>
                <a:cs typeface="Arial" panose="020B0604020202020204" pitchFamily="34" charset="0"/>
              </a:rPr>
              <a:t> </a:t>
            </a:r>
            <a:r>
              <a:rPr lang="en-GB" sz="4500" b="1" i="1" dirty="0" err="1">
                <a:solidFill>
                  <a:srgbClr val="002060"/>
                </a:solidFill>
                <a:latin typeface="Montserrat Extra-Bold" panose="020B0604020202020204" charset="0"/>
                <a:cs typeface="Arial" panose="020B0604020202020204" pitchFamily="34" charset="0"/>
              </a:rPr>
              <a:t>quan</a:t>
            </a:r>
            <a:r>
              <a:rPr lang="en-GB" sz="4500" b="1" i="1" dirty="0">
                <a:solidFill>
                  <a:srgbClr val="002060"/>
                </a:solidFill>
                <a:latin typeface="Montserrat Extra-Bold" panose="020B0604020202020204" charset="0"/>
                <a:cs typeface="Arial" panose="020B0604020202020204" pitchFamily="34" charset="0"/>
              </a:rPr>
              <a:t> </a:t>
            </a:r>
            <a:r>
              <a:rPr lang="en-GB" sz="4500" b="1" i="1" dirty="0" err="1">
                <a:solidFill>
                  <a:srgbClr val="002060"/>
                </a:solidFill>
                <a:latin typeface="Montserrat Extra-Bold" panose="020B0604020202020204" charset="0"/>
                <a:cs typeface="Arial" panose="020B0604020202020204" pitchFamily="34" charset="0"/>
              </a:rPr>
              <a:t>đề</a:t>
            </a:r>
            <a:r>
              <a:rPr lang="en-GB" sz="4500" b="1" i="1" dirty="0">
                <a:solidFill>
                  <a:srgbClr val="002060"/>
                </a:solidFill>
                <a:latin typeface="Montserrat Extra-Bold" panose="020B0604020202020204" charset="0"/>
                <a:cs typeface="Arial" panose="020B0604020202020204" pitchFamily="34" charset="0"/>
              </a:rPr>
              <a:t> </a:t>
            </a:r>
            <a:r>
              <a:rPr lang="en-GB" sz="4500" b="1" i="1" dirty="0" err="1">
                <a:solidFill>
                  <a:srgbClr val="002060"/>
                </a:solidFill>
                <a:latin typeface="Montserrat Extra-Bold" panose="020B0604020202020204" charset="0"/>
                <a:cs typeface="Arial" panose="020B0604020202020204" pitchFamily="34" charset="0"/>
              </a:rPr>
              <a:t>tài</a:t>
            </a:r>
            <a:endParaRPr lang="en-US" sz="4500" b="1" i="1" dirty="0">
              <a:solidFill>
                <a:srgbClr val="002060"/>
              </a:solidFill>
              <a:latin typeface="Montserrat Extra-Bold" panose="020B0604020202020204" charset="0"/>
              <a:cs typeface="Arial" panose="020B0604020202020204" pitchFamily="34" charset="0"/>
            </a:endParaRPr>
          </a:p>
        </p:txBody>
      </p:sp>
    </p:spTree>
    <p:extLst>
      <p:ext uri="{BB962C8B-B14F-4D97-AF65-F5344CB8AC3E}">
        <p14:creationId xmlns:p14="http://schemas.microsoft.com/office/powerpoint/2010/main" val="75723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5400" y="491906"/>
            <a:ext cx="17259300" cy="710066"/>
          </a:xfrm>
          <a:prstGeom prst="rect">
            <a:avLst/>
          </a:prstGeom>
        </p:spPr>
        <p:txBody>
          <a:bodyPr lIns="0" tIns="0" rIns="0" bIns="0" rtlCol="0" anchor="t">
            <a:spAutoFit/>
          </a:bodyPr>
          <a:lstStyle/>
          <a:p>
            <a:pPr>
              <a:lnSpc>
                <a:spcPts val="5880"/>
              </a:lnSpc>
            </a:pPr>
            <a:r>
              <a:rPr lang="en-US" sz="4500" b="1" i="1" spc="-354" dirty="0">
                <a:solidFill>
                  <a:srgbClr val="002060"/>
                </a:solidFill>
                <a:latin typeface="Montserrat Extra-Bold" panose="020B0604020202020204" charset="0"/>
                <a:ea typeface="+mn-lt"/>
                <a:cs typeface="Times New Roman" panose="02020603050405020304" pitchFamily="18" charset="0"/>
              </a:rPr>
              <a:t>2. NGHIÊN CỨU LIÊN QUAN</a:t>
            </a:r>
            <a:endParaRPr lang="en-US" sz="4500" i="1" dirty="0">
              <a:solidFill>
                <a:srgbClr val="002060"/>
              </a:solidFill>
              <a:latin typeface="Montserrat Extra-Bold" panose="020B0604020202020204" charset="0"/>
              <a:cs typeface="Times New Roman" panose="02020603050405020304" pitchFamily="18" charset="0"/>
            </a:endParaRPr>
          </a:p>
        </p:txBody>
      </p:sp>
      <p:sp>
        <p:nvSpPr>
          <p:cNvPr id="3" name="AutoShape 3"/>
          <p:cNvSpPr/>
          <p:nvPr/>
        </p:nvSpPr>
        <p:spPr>
          <a:xfrm>
            <a:off x="1028700" y="9960194"/>
            <a:ext cx="16230600" cy="1351653"/>
          </a:xfrm>
          <a:prstGeom prst="rect">
            <a:avLst/>
          </a:prstGeom>
          <a:solidFill>
            <a:srgbClr val="1C9B5E"/>
          </a:solidFill>
        </p:spPr>
      </p:sp>
      <p:sp>
        <p:nvSpPr>
          <p:cNvPr id="4" name="AutoShape 4"/>
          <p:cNvSpPr/>
          <p:nvPr/>
        </p:nvSpPr>
        <p:spPr>
          <a:xfrm>
            <a:off x="1028700" y="-1019652"/>
            <a:ext cx="16230600" cy="1351653"/>
          </a:xfrm>
          <a:prstGeom prst="rect">
            <a:avLst/>
          </a:prstGeom>
          <a:solidFill>
            <a:srgbClr val="1C9B5E"/>
          </a:solidFill>
        </p:spPr>
      </p:sp>
      <p:sp>
        <p:nvSpPr>
          <p:cNvPr id="16" name="TextBox 15">
            <a:extLst>
              <a:ext uri="{FF2B5EF4-FFF2-40B4-BE49-F238E27FC236}">
                <a16:creationId xmlns:a16="http://schemas.microsoft.com/office/drawing/2014/main" id="{2751426C-0989-ED6C-DDAE-BF5ED01FEF8C}"/>
              </a:ext>
            </a:extLst>
          </p:cNvPr>
          <p:cNvSpPr txBox="1"/>
          <p:nvPr/>
        </p:nvSpPr>
        <p:spPr>
          <a:xfrm>
            <a:off x="1663700" y="1319851"/>
            <a:ext cx="15621000" cy="2785378"/>
          </a:xfrm>
          <a:prstGeom prst="rect">
            <a:avLst/>
          </a:prstGeom>
          <a:noFill/>
        </p:spPr>
        <p:txBody>
          <a:bodyPr wrap="square" lIns="91440" tIns="45720" rIns="91440" bIns="45720" anchor="t">
            <a:spAutoFit/>
          </a:bodyPr>
          <a:lstStyle/>
          <a:p>
            <a:r>
              <a:rPr lang="en-US" sz="3500" dirty="0" err="1">
                <a:latin typeface="Arial" panose="020B0604020202020204" pitchFamily="34" charset="0"/>
                <a:cs typeface="Arial" panose="020B0604020202020204" pitchFamily="34" charset="0"/>
              </a:rPr>
              <a:t>Tharwat</a:t>
            </a:r>
            <a:r>
              <a:rPr lang="en-US" sz="3500" dirty="0">
                <a:latin typeface="Arial" panose="020B0604020202020204" pitchFamily="34" charset="0"/>
                <a:cs typeface="Arial" panose="020B0604020202020204" pitchFamily="34" charset="0"/>
              </a:rPr>
              <a:t>, M., </a:t>
            </a:r>
            <a:r>
              <a:rPr lang="en-US" sz="3500" dirty="0" err="1">
                <a:latin typeface="Arial" panose="020B0604020202020204" pitchFamily="34" charset="0"/>
                <a:cs typeface="Arial" panose="020B0604020202020204" pitchFamily="34" charset="0"/>
              </a:rPr>
              <a:t>Sakr</a:t>
            </a:r>
            <a:r>
              <a:rPr lang="en-US" sz="3500" dirty="0">
                <a:latin typeface="Arial" panose="020B0604020202020204" pitchFamily="34" charset="0"/>
                <a:cs typeface="Arial" panose="020B0604020202020204" pitchFamily="34" charset="0"/>
              </a:rPr>
              <a:t>, N. A., El-</a:t>
            </a:r>
            <a:r>
              <a:rPr lang="en-US" sz="3500" dirty="0" err="1">
                <a:latin typeface="Arial" panose="020B0604020202020204" pitchFamily="34" charset="0"/>
                <a:cs typeface="Arial" panose="020B0604020202020204" pitchFamily="34" charset="0"/>
              </a:rPr>
              <a:t>Sappagh</a:t>
            </a:r>
            <a:r>
              <a:rPr lang="en-US" sz="3500" dirty="0">
                <a:latin typeface="Arial" panose="020B0604020202020204" pitchFamily="34" charset="0"/>
                <a:cs typeface="Arial" panose="020B0604020202020204" pitchFamily="34" charset="0"/>
              </a:rPr>
              <a:t>, S., Soliman, H., Kwak, K. S., &amp; </a:t>
            </a:r>
            <a:r>
              <a:rPr lang="en-US" sz="3500" dirty="0" err="1">
                <a:latin typeface="Arial" panose="020B0604020202020204" pitchFamily="34" charset="0"/>
                <a:cs typeface="Arial" panose="020B0604020202020204" pitchFamily="34" charset="0"/>
              </a:rPr>
              <a:t>Elmogy</a:t>
            </a:r>
            <a:r>
              <a:rPr lang="en-US" sz="3500" dirty="0">
                <a:latin typeface="Arial" panose="020B0604020202020204" pitchFamily="34" charset="0"/>
                <a:cs typeface="Arial" panose="020B0604020202020204" pitchFamily="34" charset="0"/>
              </a:rPr>
              <a:t>, M. (2022). Colon Cancer Diagnosis Based on Machine Learning and Deep Learning: Modalities and Analysis Techniques. Sensors, 22(23), 9250.</a:t>
            </a:r>
          </a:p>
          <a:p>
            <a:br>
              <a:rPr lang="en-US" sz="3500" dirty="0">
                <a:latin typeface="Arial" panose="020B0604020202020204" pitchFamily="34" charset="0"/>
                <a:cs typeface="Arial" panose="020B0604020202020204" pitchFamily="34" charset="0"/>
              </a:rPr>
            </a:br>
            <a:endParaRPr lang="en-GB" sz="3500" dirty="0">
              <a:latin typeface="Arial" panose="020B0604020202020204" pitchFamily="34" charset="0"/>
              <a:cs typeface="Arial" panose="020B0604020202020204" pitchFamily="34" charset="0"/>
            </a:endParaRPr>
          </a:p>
        </p:txBody>
      </p:sp>
      <p:pic>
        <p:nvPicPr>
          <p:cNvPr id="1030" name="Picture 6" descr="Sensors 22 09250 g011 550">
            <a:extLst>
              <a:ext uri="{FF2B5EF4-FFF2-40B4-BE49-F238E27FC236}">
                <a16:creationId xmlns:a16="http://schemas.microsoft.com/office/drawing/2014/main" id="{954174EF-BE2C-73BB-7AD7-811936285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543300"/>
            <a:ext cx="11506200" cy="609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6B150365-EC5E-CE8F-4993-AE1D0B53F487}"/>
              </a:ext>
            </a:extLst>
          </p:cNvPr>
          <p:cNvSpPr txBox="1"/>
          <p:nvPr/>
        </p:nvSpPr>
        <p:spPr>
          <a:xfrm>
            <a:off x="1663700" y="917679"/>
            <a:ext cx="15989300" cy="3224152"/>
          </a:xfrm>
          <a:prstGeom prst="rect">
            <a:avLst/>
          </a:prstGeom>
          <a:noFill/>
        </p:spPr>
        <p:txBody>
          <a:bodyPr wrap="square">
            <a:spAutoFit/>
          </a:bodyPr>
          <a:lstStyle/>
          <a:p>
            <a:pPr lvl="0" algn="just" fontAlgn="base">
              <a:lnSpc>
                <a:spcPct val="150000"/>
              </a:lnSpc>
            </a:pP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Alboaneen</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D., </a:t>
            </a: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Alqarni</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R., </a:t>
            </a: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Alqahtani</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S., </a:t>
            </a: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Alrashidi</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M., </a:t>
            </a: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Alhuda</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R., </a:t>
            </a: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Alyahyan</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E., &amp; </a:t>
            </a:r>
            <a:r>
              <a:rPr lang="en-US" sz="35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Alshammari</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T. (2023). Predicting Colorectal Cancer Using Machine and Deep Learning Algorithms: Challenges and Opportunities. </a:t>
            </a:r>
            <a:r>
              <a:rPr lang="en-US" sz="35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Big Data and Cognitive Computing</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r>
              <a:rPr lang="en-US" sz="35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7</a:t>
            </a:r>
            <a:r>
              <a:rPr lang="en-US" sz="3500" dirty="0">
                <a:solidFill>
                  <a:srgbClr val="222222"/>
                </a:solidFill>
                <a:effectLst/>
                <a:latin typeface="Arial" panose="020B0604020202020204" pitchFamily="34" charset="0"/>
                <a:ea typeface="Calibri" panose="020F0502020204030204" pitchFamily="34" charset="0"/>
                <a:cs typeface="Arial" panose="020B0604020202020204" pitchFamily="34" charset="0"/>
              </a:rPr>
              <a:t>(2), 74.</a:t>
            </a:r>
            <a:endParaRPr lang="en-US" sz="35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1033" name="Picture 9" descr="Bdcc 07 00074 g001 550">
            <a:extLst>
              <a:ext uri="{FF2B5EF4-FFF2-40B4-BE49-F238E27FC236}">
                <a16:creationId xmlns:a16="http://schemas.microsoft.com/office/drawing/2014/main" id="{B09951A5-C18D-4442-0F00-AB53FAB509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159878"/>
            <a:ext cx="13944600" cy="5571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581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randombar(horizontal)">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7" dur="500"/>
                                        <p:tgtEl>
                                          <p:spTgt spid="13">
                                            <p:txEl>
                                              <p:pRg st="0" end="0"/>
                                            </p:txEl>
                                          </p:spTgt>
                                        </p:tgtEl>
                                      </p:cBhvr>
                                    </p:animEffect>
                                  </p:childTnLst>
                                </p:cTn>
                              </p:par>
                              <p:par>
                                <p:cTn id="18" presetID="14" presetClass="exit" presetSubtype="10" fill="hold" grpId="1" nodeType="withEffect">
                                  <p:stCondLst>
                                    <p:cond delay="0"/>
                                  </p:stCondLst>
                                  <p:childTnLst>
                                    <p:animEffect transition="out" filter="randombar(horizontal)">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par>
                          <p:cTn id="21" fill="hold">
                            <p:stCondLst>
                              <p:cond delay="500"/>
                            </p:stCondLst>
                            <p:childTnLst>
                              <p:par>
                                <p:cTn id="22" presetID="14" presetClass="exit" presetSubtype="10" fill="hold" nodeType="afterEffect">
                                  <p:stCondLst>
                                    <p:cond delay="0"/>
                                  </p:stCondLst>
                                  <p:childTnLst>
                                    <p:animEffect transition="out" filter="randombar(horizontal)">
                                      <p:cBhvr>
                                        <p:cTn id="23" dur="500"/>
                                        <p:tgtEl>
                                          <p:spTgt spid="1030"/>
                                        </p:tgtEl>
                                      </p:cBhvr>
                                    </p:animEffect>
                                    <p:set>
                                      <p:cBhvr>
                                        <p:cTn id="24" dur="1" fill="hold">
                                          <p:stCondLst>
                                            <p:cond delay="499"/>
                                          </p:stCondLst>
                                        </p:cTn>
                                        <p:tgtEl>
                                          <p:spTgt spid="1030"/>
                                        </p:tgtEl>
                                        <p:attrNameLst>
                                          <p:attrName>style.visibility</p:attrName>
                                        </p:attrNameLst>
                                      </p:cBhvr>
                                      <p:to>
                                        <p:strVal val="hidden"/>
                                      </p:to>
                                    </p:set>
                                  </p:childTnLst>
                                </p:cTn>
                              </p:par>
                            </p:childTnLst>
                          </p:cTn>
                        </p:par>
                        <p:par>
                          <p:cTn id="25" fill="hold">
                            <p:stCondLst>
                              <p:cond delay="1000"/>
                            </p:stCondLst>
                            <p:childTnLst>
                              <p:par>
                                <p:cTn id="26" presetID="14" presetClass="entr" presetSubtype="10" fill="hold" nodeType="afterEffect">
                                  <p:stCondLst>
                                    <p:cond delay="0"/>
                                  </p:stCondLst>
                                  <p:childTnLst>
                                    <p:set>
                                      <p:cBhvr>
                                        <p:cTn id="27" dur="1" fill="hold">
                                          <p:stCondLst>
                                            <p:cond delay="0"/>
                                          </p:stCondLst>
                                        </p:cTn>
                                        <p:tgtEl>
                                          <p:spTgt spid="1033"/>
                                        </p:tgtEl>
                                        <p:attrNameLst>
                                          <p:attrName>style.visibility</p:attrName>
                                        </p:attrNameLst>
                                      </p:cBhvr>
                                      <p:to>
                                        <p:strVal val="visible"/>
                                      </p:to>
                                    </p:set>
                                    <p:animEffect transition="in" filter="randombar(horizontal)">
                                      <p:cBhvr>
                                        <p:cTn id="28"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US" sz="4500" b="1" i="1" spc="-354" dirty="0">
                <a:solidFill>
                  <a:srgbClr val="002060"/>
                </a:solidFill>
                <a:latin typeface="Montserrat Extra-Bold" panose="020B0604020202020204" charset="0"/>
                <a:cs typeface="Arial"/>
              </a:rPr>
              <a:t>3. PHƯƠNG PHÁP ĐỀ XUẤT</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grpSp>
        <p:nvGrpSpPr>
          <p:cNvPr id="77" name="Group 76">
            <a:extLst>
              <a:ext uri="{FF2B5EF4-FFF2-40B4-BE49-F238E27FC236}">
                <a16:creationId xmlns:a16="http://schemas.microsoft.com/office/drawing/2014/main" id="{08527758-7F8F-0DB6-74E5-2A9516710C19}"/>
              </a:ext>
            </a:extLst>
          </p:cNvPr>
          <p:cNvGrpSpPr/>
          <p:nvPr/>
        </p:nvGrpSpPr>
        <p:grpSpPr>
          <a:xfrm>
            <a:off x="730225" y="1866900"/>
            <a:ext cx="16529075" cy="7391400"/>
            <a:chOff x="2303469" y="1740676"/>
            <a:chExt cx="15558220" cy="5781280"/>
          </a:xfrm>
        </p:grpSpPr>
        <p:grpSp>
          <p:nvGrpSpPr>
            <p:cNvPr id="6" name="Group 5">
              <a:extLst>
                <a:ext uri="{FF2B5EF4-FFF2-40B4-BE49-F238E27FC236}">
                  <a16:creationId xmlns:a16="http://schemas.microsoft.com/office/drawing/2014/main" id="{B1456E44-1590-4306-E52A-3B861DA230FA}"/>
                </a:ext>
              </a:extLst>
            </p:cNvPr>
            <p:cNvGrpSpPr/>
            <p:nvPr/>
          </p:nvGrpSpPr>
          <p:grpSpPr>
            <a:xfrm>
              <a:off x="2303469" y="1740676"/>
              <a:ext cx="15144828" cy="5781280"/>
              <a:chOff x="654313" y="1236054"/>
              <a:chExt cx="12740013" cy="4664392"/>
            </a:xfrm>
          </p:grpSpPr>
          <p:grpSp>
            <p:nvGrpSpPr>
              <p:cNvPr id="15" name="Group 14">
                <a:extLst>
                  <a:ext uri="{FF2B5EF4-FFF2-40B4-BE49-F238E27FC236}">
                    <a16:creationId xmlns:a16="http://schemas.microsoft.com/office/drawing/2014/main" id="{45E8432C-52C5-365D-FA0D-8AD794C23C99}"/>
                  </a:ext>
                </a:extLst>
              </p:cNvPr>
              <p:cNvGrpSpPr/>
              <p:nvPr/>
            </p:nvGrpSpPr>
            <p:grpSpPr>
              <a:xfrm>
                <a:off x="654313" y="1236054"/>
                <a:ext cx="12740013" cy="4664392"/>
                <a:chOff x="654313" y="1236054"/>
                <a:chExt cx="12740013" cy="4664392"/>
              </a:xfrm>
            </p:grpSpPr>
            <p:grpSp>
              <p:nvGrpSpPr>
                <p:cNvPr id="19" name="Group 18">
                  <a:extLst>
                    <a:ext uri="{FF2B5EF4-FFF2-40B4-BE49-F238E27FC236}">
                      <a16:creationId xmlns:a16="http://schemas.microsoft.com/office/drawing/2014/main" id="{0B34B109-EBE2-BEBE-E859-7D8B8C9040CD}"/>
                    </a:ext>
                  </a:extLst>
                </p:cNvPr>
                <p:cNvGrpSpPr/>
                <p:nvPr/>
              </p:nvGrpSpPr>
              <p:grpSpPr>
                <a:xfrm>
                  <a:off x="654313" y="1236054"/>
                  <a:ext cx="12740013" cy="4664392"/>
                  <a:chOff x="-153407" y="995363"/>
                  <a:chExt cx="12740013" cy="4664392"/>
                </a:xfrm>
              </p:grpSpPr>
              <p:sp>
                <p:nvSpPr>
                  <p:cNvPr id="22" name="AutoShape 2">
                    <a:extLst>
                      <a:ext uri="{FF2B5EF4-FFF2-40B4-BE49-F238E27FC236}">
                        <a16:creationId xmlns:a16="http://schemas.microsoft.com/office/drawing/2014/main" id="{E758D5D3-27E6-1A93-2C48-79135384601F}"/>
                      </a:ext>
                    </a:extLst>
                  </p:cNvPr>
                  <p:cNvSpPr>
                    <a:spLocks noChangeArrowheads="1"/>
                  </p:cNvSpPr>
                  <p:nvPr/>
                </p:nvSpPr>
                <p:spPr bwMode="auto">
                  <a:xfrm>
                    <a:off x="2021840" y="2249804"/>
                    <a:ext cx="466725"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23" name="AutoShape 3">
                    <a:extLst>
                      <a:ext uri="{FF2B5EF4-FFF2-40B4-BE49-F238E27FC236}">
                        <a16:creationId xmlns:a16="http://schemas.microsoft.com/office/drawing/2014/main" id="{6EE59C31-F909-0A17-FB6D-ACF153B77365}"/>
                      </a:ext>
                    </a:extLst>
                  </p:cNvPr>
                  <p:cNvSpPr>
                    <a:spLocks noChangeArrowheads="1"/>
                  </p:cNvSpPr>
                  <p:nvPr/>
                </p:nvSpPr>
                <p:spPr bwMode="auto">
                  <a:xfrm>
                    <a:off x="2548890" y="1611630"/>
                    <a:ext cx="1343025" cy="1666875"/>
                  </a:xfrm>
                  <a:prstGeom prst="roundRect">
                    <a:avLst>
                      <a:gd name="adj" fmla="val 16667"/>
                    </a:avLst>
                  </a:prstGeom>
                  <a:solidFill>
                    <a:srgbClr val="FFFFFF"/>
                  </a:solidFill>
                  <a:ln w="12700" cap="flat">
                    <a:solidFill>
                      <a:srgbClr val="0070C0"/>
                    </a:solidFill>
                    <a:prstDash val="solid"/>
                    <a:round/>
                    <a:headEnd/>
                    <a:tailEnd/>
                  </a:ln>
                </p:spPr>
                <p:txBody>
                  <a:bodyPr rot="0" vert="horz" wrap="square" lIns="91440" tIns="45720" rIns="91440" bIns="45720" anchor="t" anchorCtr="0" upright="1">
                    <a:noAutofit/>
                  </a:bodyPr>
                  <a:lstStyle/>
                  <a:p>
                    <a:endParaRPr lang="en-US"/>
                  </a:p>
                </p:txBody>
              </p:sp>
              <p:sp>
                <p:nvSpPr>
                  <p:cNvPr id="24" name="Text Box 2">
                    <a:extLst>
                      <a:ext uri="{FF2B5EF4-FFF2-40B4-BE49-F238E27FC236}">
                        <a16:creationId xmlns:a16="http://schemas.microsoft.com/office/drawing/2014/main" id="{C947C3A0-A37A-F176-5BCB-4ED39EDB9D7C}"/>
                      </a:ext>
                    </a:extLst>
                  </p:cNvPr>
                  <p:cNvSpPr txBox="1">
                    <a:spLocks noChangeArrowheads="1"/>
                  </p:cNvSpPr>
                  <p:nvPr/>
                </p:nvSpPr>
                <p:spPr bwMode="auto">
                  <a:xfrm>
                    <a:off x="2488565" y="1710849"/>
                    <a:ext cx="144780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50000"/>
                      </a:lnSpc>
                      <a:spcBef>
                        <a:spcPct val="0"/>
                      </a:spcBef>
                      <a:spcAft>
                        <a:spcPct val="0"/>
                      </a:spcAft>
                      <a:buClrTx/>
                      <a:buSzTx/>
                      <a:buFontTx/>
                      <a:buNone/>
                      <a:tabLst/>
                    </a:pPr>
                    <a:r>
                      <a:rPr lang="en-US" altLang="en-US" sz="2000" b="1" dirty="0" err="1">
                        <a:latin typeface="Arial" panose="020B0604020202020204" pitchFamily="34" charset="0"/>
                        <a:ea typeface="Roboto" panose="02000000000000000000" pitchFamily="2" charset="0"/>
                        <a:cs typeface="Arial" panose="020B0604020202020204" pitchFamily="34" charset="0"/>
                      </a:rPr>
                      <a:t>Xoay</a:t>
                    </a:r>
                    <a:r>
                      <a:rPr lang="en-US" altLang="en-US" sz="2000" b="1" dirty="0">
                        <a:latin typeface="Arial" panose="020B0604020202020204" pitchFamily="34" charset="0"/>
                        <a:ea typeface="Roboto" panose="02000000000000000000" pitchFamily="2"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ảnh</a:t>
                    </a:r>
                    <a:endParaRPr lang="en-US" altLang="en-US" sz="2000" b="1" dirty="0">
                      <a:latin typeface="Arial" panose="020B0604020202020204" pitchFamily="34" charset="0"/>
                      <a:ea typeface="Roboto" panose="02000000000000000000" pitchFamily="2" charset="0"/>
                      <a:cs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Lật</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ảnh</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a:t>
                    </a:r>
                  </a:p>
                  <a:p>
                    <a:pPr marL="0" marR="0" lvl="0" indent="0" algn="ctr" defTabSz="914400" rtl="0" eaLnBrk="0" fontAlgn="base" latinLnBrk="0" hangingPunct="0">
                      <a:lnSpc>
                        <a:spcPct val="150000"/>
                      </a:lnSpc>
                      <a:spcBef>
                        <a:spcPct val="0"/>
                      </a:spcBef>
                      <a:spcAft>
                        <a:spcPct val="0"/>
                      </a:spcAft>
                      <a:buClrTx/>
                      <a:buSzTx/>
                      <a:buFontTx/>
                      <a:buNone/>
                      <a:tabLst/>
                    </a:pPr>
                    <a:r>
                      <a:rPr lang="en-US" altLang="en-US" sz="2000" b="1" dirty="0" err="1">
                        <a:latin typeface="Arial" panose="020B0604020202020204" pitchFamily="34" charset="0"/>
                        <a:ea typeface="Roboto" panose="02000000000000000000" pitchFamily="2" charset="0"/>
                        <a:cs typeface="Arial" panose="020B0604020202020204" pitchFamily="34" charset="0"/>
                      </a:rPr>
                      <a:t>Biến</a:t>
                    </a:r>
                    <a:r>
                      <a:rPr lang="en-US" altLang="en-US" sz="2000" b="1" dirty="0">
                        <a:latin typeface="Arial" panose="020B0604020202020204" pitchFamily="34" charset="0"/>
                        <a:ea typeface="Roboto" panose="02000000000000000000" pitchFamily="2"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dạng</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Thay</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đổi</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kích</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thước</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ảnh</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25" name="AutoShape 5">
                    <a:extLst>
                      <a:ext uri="{FF2B5EF4-FFF2-40B4-BE49-F238E27FC236}">
                        <a16:creationId xmlns:a16="http://schemas.microsoft.com/office/drawing/2014/main" id="{BFCEACEA-D315-6490-3768-28AE5DC0EB1E}"/>
                      </a:ext>
                    </a:extLst>
                  </p:cNvPr>
                  <p:cNvSpPr>
                    <a:spLocks noChangeArrowheads="1"/>
                  </p:cNvSpPr>
                  <p:nvPr/>
                </p:nvSpPr>
                <p:spPr bwMode="auto">
                  <a:xfrm>
                    <a:off x="3982085" y="2259330"/>
                    <a:ext cx="55245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26" name="AutoShape 6">
                    <a:extLst>
                      <a:ext uri="{FF2B5EF4-FFF2-40B4-BE49-F238E27FC236}">
                        <a16:creationId xmlns:a16="http://schemas.microsoft.com/office/drawing/2014/main" id="{FCE6196A-593E-C73C-0A5D-368BD14959A7}"/>
                      </a:ext>
                    </a:extLst>
                  </p:cNvPr>
                  <p:cNvSpPr>
                    <a:spLocks noChangeArrowheads="1"/>
                  </p:cNvSpPr>
                  <p:nvPr/>
                </p:nvSpPr>
                <p:spPr bwMode="auto">
                  <a:xfrm>
                    <a:off x="4589780" y="2106929"/>
                    <a:ext cx="1355725" cy="676275"/>
                  </a:xfrm>
                  <a:prstGeom prst="roundRect">
                    <a:avLst>
                      <a:gd name="adj" fmla="val 16667"/>
                    </a:avLst>
                  </a:prstGeom>
                  <a:solidFill>
                    <a:srgbClr val="FFFFFF"/>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Trích</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xuất</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đặc</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trưng</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27" name="AutoShape 7">
                    <a:extLst>
                      <a:ext uri="{FF2B5EF4-FFF2-40B4-BE49-F238E27FC236}">
                        <a16:creationId xmlns:a16="http://schemas.microsoft.com/office/drawing/2014/main" id="{138D3CEF-6BD3-C849-7EBA-72B1616A16F8}"/>
                      </a:ext>
                    </a:extLst>
                  </p:cNvPr>
                  <p:cNvSpPr>
                    <a:spLocks noChangeArrowheads="1"/>
                  </p:cNvSpPr>
                  <p:nvPr/>
                </p:nvSpPr>
                <p:spPr bwMode="auto">
                  <a:xfrm>
                    <a:off x="6666150" y="2224089"/>
                    <a:ext cx="1343025" cy="400050"/>
                  </a:xfrm>
                  <a:prstGeom prst="roundRect">
                    <a:avLst>
                      <a:gd name="adj" fmla="val 16667"/>
                    </a:avLst>
                  </a:prstGeom>
                  <a:solidFill>
                    <a:srgbClr val="FFFFFF"/>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Huấn</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luyện</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28" name="AutoShape 5">
                    <a:extLst>
                      <a:ext uri="{FF2B5EF4-FFF2-40B4-BE49-F238E27FC236}">
                        <a16:creationId xmlns:a16="http://schemas.microsoft.com/office/drawing/2014/main" id="{FA4234D0-44E5-1004-26FA-E71309078657}"/>
                      </a:ext>
                    </a:extLst>
                  </p:cNvPr>
                  <p:cNvSpPr>
                    <a:spLocks noChangeArrowheads="1"/>
                  </p:cNvSpPr>
                  <p:nvPr/>
                </p:nvSpPr>
                <p:spPr bwMode="auto">
                  <a:xfrm>
                    <a:off x="6029960" y="2249805"/>
                    <a:ext cx="55245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29" name="AutoShape 5">
                    <a:extLst>
                      <a:ext uri="{FF2B5EF4-FFF2-40B4-BE49-F238E27FC236}">
                        <a16:creationId xmlns:a16="http://schemas.microsoft.com/office/drawing/2014/main" id="{547F8CF6-A49B-3272-DC0D-B3E83CF655B6}"/>
                      </a:ext>
                    </a:extLst>
                  </p:cNvPr>
                  <p:cNvSpPr>
                    <a:spLocks noChangeArrowheads="1"/>
                  </p:cNvSpPr>
                  <p:nvPr/>
                </p:nvSpPr>
                <p:spPr bwMode="auto">
                  <a:xfrm>
                    <a:off x="8048625" y="2230755"/>
                    <a:ext cx="55245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30" name="Cylinder 11">
                    <a:extLst>
                      <a:ext uri="{FF2B5EF4-FFF2-40B4-BE49-F238E27FC236}">
                        <a16:creationId xmlns:a16="http://schemas.microsoft.com/office/drawing/2014/main" id="{5581210E-17EF-D02B-EEBD-0DBC533D8DD4}"/>
                      </a:ext>
                    </a:extLst>
                  </p:cNvPr>
                  <p:cNvSpPr>
                    <a:spLocks noChangeArrowheads="1"/>
                  </p:cNvSpPr>
                  <p:nvPr/>
                </p:nvSpPr>
                <p:spPr bwMode="auto">
                  <a:xfrm>
                    <a:off x="8776494" y="1664016"/>
                    <a:ext cx="904875" cy="1171575"/>
                  </a:xfrm>
                  <a:prstGeom prst="can">
                    <a:avLst>
                      <a:gd name="adj" fmla="val 32368"/>
                    </a:avLst>
                  </a:prstGeom>
                  <a:solidFill>
                    <a:srgbClr val="0070C0"/>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Roboto" panose="02000000000000000000" pitchFamily="2" charset="0"/>
                        <a:ea typeface="Roboto" panose="02000000000000000000" pitchFamily="2" charset="0"/>
                        <a:cs typeface="Roboto" panose="02000000000000000000" pitchFamily="2" charset="0"/>
                      </a:rPr>
                      <a:t>Model</a:t>
                    </a:r>
                    <a:endParaRPr kumimoji="0" lang="en-US" altLang="en-US" sz="1800" b="0"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cxnSp>
                <p:nvCxnSpPr>
                  <p:cNvPr id="31" name="Straight Connector 30">
                    <a:extLst>
                      <a:ext uri="{FF2B5EF4-FFF2-40B4-BE49-F238E27FC236}">
                        <a16:creationId xmlns:a16="http://schemas.microsoft.com/office/drawing/2014/main" id="{D94651C7-9535-0B31-778B-69383A837D59}"/>
                      </a:ext>
                    </a:extLst>
                  </p:cNvPr>
                  <p:cNvCxnSpPr/>
                  <p:nvPr/>
                </p:nvCxnSpPr>
                <p:spPr>
                  <a:xfrm>
                    <a:off x="447040" y="3516630"/>
                    <a:ext cx="881062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AutoShape 2">
                    <a:extLst>
                      <a:ext uri="{FF2B5EF4-FFF2-40B4-BE49-F238E27FC236}">
                        <a16:creationId xmlns:a16="http://schemas.microsoft.com/office/drawing/2014/main" id="{67AEFD07-DC56-6D55-D307-5C5EEB17FD73}"/>
                      </a:ext>
                    </a:extLst>
                  </p:cNvPr>
                  <p:cNvSpPr>
                    <a:spLocks noChangeArrowheads="1"/>
                  </p:cNvSpPr>
                  <p:nvPr/>
                </p:nvSpPr>
                <p:spPr bwMode="auto">
                  <a:xfrm>
                    <a:off x="1990725" y="4650105"/>
                    <a:ext cx="45720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34" name="AutoShape 3">
                    <a:extLst>
                      <a:ext uri="{FF2B5EF4-FFF2-40B4-BE49-F238E27FC236}">
                        <a16:creationId xmlns:a16="http://schemas.microsoft.com/office/drawing/2014/main" id="{4EC35349-2A3E-1ACB-0998-8D951EE9381D}"/>
                      </a:ext>
                    </a:extLst>
                  </p:cNvPr>
                  <p:cNvSpPr>
                    <a:spLocks noChangeArrowheads="1"/>
                  </p:cNvSpPr>
                  <p:nvPr/>
                </p:nvSpPr>
                <p:spPr bwMode="auto">
                  <a:xfrm>
                    <a:off x="2482215" y="3992880"/>
                    <a:ext cx="1343025" cy="1666875"/>
                  </a:xfrm>
                  <a:prstGeom prst="roundRect">
                    <a:avLst>
                      <a:gd name="adj" fmla="val 16667"/>
                    </a:avLst>
                  </a:prstGeom>
                  <a:solidFill>
                    <a:srgbClr val="FFFFFF"/>
                  </a:solidFill>
                  <a:ln w="12700" cap="flat">
                    <a:solidFill>
                      <a:srgbClr val="0070C0"/>
                    </a:solidFill>
                    <a:prstDash val="solid"/>
                    <a:round/>
                    <a:headEnd/>
                    <a:tailEnd/>
                  </a:ln>
                </p:spPr>
                <p:txBody>
                  <a:bodyPr rot="0" vert="horz" wrap="square" lIns="91440" tIns="45720" rIns="91440" bIns="45720" anchor="t" anchorCtr="0" upright="1">
                    <a:noAutofit/>
                  </a:bodyPr>
                  <a:lstStyle/>
                  <a:p>
                    <a:endParaRPr lang="en-US"/>
                  </a:p>
                </p:txBody>
              </p:sp>
              <p:sp>
                <p:nvSpPr>
                  <p:cNvPr id="35" name="Text Box 27">
                    <a:extLst>
                      <a:ext uri="{FF2B5EF4-FFF2-40B4-BE49-F238E27FC236}">
                        <a16:creationId xmlns:a16="http://schemas.microsoft.com/office/drawing/2014/main" id="{3C58DA77-37E4-4D3C-C01F-AA3658758C41}"/>
                      </a:ext>
                    </a:extLst>
                  </p:cNvPr>
                  <p:cNvSpPr txBox="1">
                    <a:spLocks noChangeArrowheads="1"/>
                  </p:cNvSpPr>
                  <p:nvPr/>
                </p:nvSpPr>
                <p:spPr bwMode="auto">
                  <a:xfrm>
                    <a:off x="2447925" y="4061015"/>
                    <a:ext cx="144780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50000"/>
                      </a:lnSpc>
                      <a:spcBef>
                        <a:spcPct val="0"/>
                      </a:spcBef>
                      <a:spcAft>
                        <a:spcPct val="0"/>
                      </a:spcAft>
                      <a:buClrTx/>
                      <a:buSzTx/>
                      <a:buFontTx/>
                      <a:buNone/>
                      <a:tabLst/>
                    </a:pPr>
                    <a:r>
                      <a:rPr lang="en-US" altLang="en-US" sz="2000" b="1" dirty="0" err="1">
                        <a:latin typeface="Arial" panose="020B0604020202020204" pitchFamily="34" charset="0"/>
                        <a:ea typeface="Roboto" panose="02000000000000000000" pitchFamily="2" charset="0"/>
                        <a:cs typeface="Arial" panose="020B0604020202020204" pitchFamily="34" charset="0"/>
                      </a:rPr>
                      <a:t>Xoay</a:t>
                    </a:r>
                    <a:r>
                      <a:rPr lang="en-US" altLang="en-US" sz="2000" b="1" dirty="0">
                        <a:latin typeface="Arial" panose="020B0604020202020204" pitchFamily="34" charset="0"/>
                        <a:ea typeface="Roboto" panose="02000000000000000000" pitchFamily="2"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ảnh</a:t>
                    </a:r>
                    <a:endParaRPr lang="en-US" altLang="en-US" sz="2000" b="1" dirty="0">
                      <a:latin typeface="Arial" panose="020B0604020202020204" pitchFamily="34" charset="0"/>
                      <a:ea typeface="Roboto" panose="02000000000000000000" pitchFamily="2" charset="0"/>
                      <a:cs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Lật</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ảnh</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a:t>
                    </a:r>
                  </a:p>
                  <a:p>
                    <a:pPr marL="0" marR="0" lvl="0" indent="0" algn="ctr" defTabSz="914400" rtl="0" eaLnBrk="0" fontAlgn="base" latinLnBrk="0" hangingPunct="0">
                      <a:lnSpc>
                        <a:spcPct val="150000"/>
                      </a:lnSpc>
                      <a:spcBef>
                        <a:spcPct val="0"/>
                      </a:spcBef>
                      <a:spcAft>
                        <a:spcPct val="0"/>
                      </a:spcAft>
                      <a:buClrTx/>
                      <a:buSzTx/>
                      <a:buFontTx/>
                      <a:buNone/>
                      <a:tabLst/>
                    </a:pPr>
                    <a:r>
                      <a:rPr lang="en-US" altLang="en-US" sz="2000" b="1" dirty="0" err="1">
                        <a:latin typeface="Arial" panose="020B0604020202020204" pitchFamily="34" charset="0"/>
                        <a:ea typeface="Roboto" panose="02000000000000000000" pitchFamily="2" charset="0"/>
                        <a:cs typeface="Arial" panose="020B0604020202020204" pitchFamily="34" charset="0"/>
                      </a:rPr>
                      <a:t>Biến</a:t>
                    </a:r>
                    <a:r>
                      <a:rPr lang="en-US" altLang="en-US" sz="2000" b="1" dirty="0">
                        <a:latin typeface="Arial" panose="020B0604020202020204" pitchFamily="34" charset="0"/>
                        <a:ea typeface="Roboto" panose="02000000000000000000" pitchFamily="2"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dạng</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Thay</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đổi</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kích</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thước</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ảnh</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36" name="AutoShape 5">
                    <a:extLst>
                      <a:ext uri="{FF2B5EF4-FFF2-40B4-BE49-F238E27FC236}">
                        <a16:creationId xmlns:a16="http://schemas.microsoft.com/office/drawing/2014/main" id="{539EDB61-CF5A-8161-3981-2A7C3B353B7E}"/>
                      </a:ext>
                    </a:extLst>
                  </p:cNvPr>
                  <p:cNvSpPr>
                    <a:spLocks noChangeArrowheads="1"/>
                  </p:cNvSpPr>
                  <p:nvPr/>
                </p:nvSpPr>
                <p:spPr bwMode="auto">
                  <a:xfrm>
                    <a:off x="3853898" y="4640580"/>
                    <a:ext cx="51435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37" name="AutoShape 13">
                    <a:extLst>
                      <a:ext uri="{FF2B5EF4-FFF2-40B4-BE49-F238E27FC236}">
                        <a16:creationId xmlns:a16="http://schemas.microsoft.com/office/drawing/2014/main" id="{D359BEE8-26C7-4DE0-E467-E93B952663D6}"/>
                      </a:ext>
                    </a:extLst>
                  </p:cNvPr>
                  <p:cNvSpPr>
                    <a:spLocks noChangeArrowheads="1"/>
                  </p:cNvSpPr>
                  <p:nvPr/>
                </p:nvSpPr>
                <p:spPr bwMode="auto">
                  <a:xfrm>
                    <a:off x="4397058" y="4504372"/>
                    <a:ext cx="1355725" cy="676275"/>
                  </a:xfrm>
                  <a:prstGeom prst="roundRect">
                    <a:avLst>
                      <a:gd name="adj" fmla="val 16667"/>
                    </a:avLst>
                  </a:prstGeom>
                  <a:solidFill>
                    <a:srgbClr val="FFFFFF"/>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Trích</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xuất</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đặc</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trưng</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38" name="AutoShape 5">
                    <a:extLst>
                      <a:ext uri="{FF2B5EF4-FFF2-40B4-BE49-F238E27FC236}">
                        <a16:creationId xmlns:a16="http://schemas.microsoft.com/office/drawing/2014/main" id="{CB4DF9C5-7E79-82F3-7E35-F697C23C3790}"/>
                      </a:ext>
                    </a:extLst>
                  </p:cNvPr>
                  <p:cNvSpPr>
                    <a:spLocks noChangeArrowheads="1"/>
                  </p:cNvSpPr>
                  <p:nvPr/>
                </p:nvSpPr>
                <p:spPr bwMode="auto">
                  <a:xfrm>
                    <a:off x="5816918" y="4640580"/>
                    <a:ext cx="55245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39" name="AutoShape 15">
                    <a:extLst>
                      <a:ext uri="{FF2B5EF4-FFF2-40B4-BE49-F238E27FC236}">
                        <a16:creationId xmlns:a16="http://schemas.microsoft.com/office/drawing/2014/main" id="{E29E4A12-88A3-5699-670B-1569A1F1B498}"/>
                      </a:ext>
                    </a:extLst>
                  </p:cNvPr>
                  <p:cNvSpPr>
                    <a:spLocks noChangeArrowheads="1"/>
                  </p:cNvSpPr>
                  <p:nvPr/>
                </p:nvSpPr>
                <p:spPr bwMode="auto">
                  <a:xfrm>
                    <a:off x="6411437" y="4459605"/>
                    <a:ext cx="1365091" cy="695325"/>
                  </a:xfrm>
                  <a:prstGeom prst="roundRect">
                    <a:avLst>
                      <a:gd name="adj" fmla="val 16667"/>
                    </a:avLst>
                  </a:prstGeom>
                  <a:solidFill>
                    <a:srgbClr val="FFFFFF"/>
                  </a:solidFill>
                  <a:ln w="12700">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Phân</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vùng</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và</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phân</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loại</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bệnh</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40" name="AutoShape 5">
                    <a:extLst>
                      <a:ext uri="{FF2B5EF4-FFF2-40B4-BE49-F238E27FC236}">
                        <a16:creationId xmlns:a16="http://schemas.microsoft.com/office/drawing/2014/main" id="{300611FC-0307-2399-01BE-9E087E1F7260}"/>
                      </a:ext>
                    </a:extLst>
                  </p:cNvPr>
                  <p:cNvSpPr>
                    <a:spLocks noChangeArrowheads="1"/>
                  </p:cNvSpPr>
                  <p:nvPr/>
                </p:nvSpPr>
                <p:spPr bwMode="auto">
                  <a:xfrm>
                    <a:off x="7856856" y="4650105"/>
                    <a:ext cx="552450" cy="371475"/>
                  </a:xfrm>
                  <a:prstGeom prst="rightArrow">
                    <a:avLst>
                      <a:gd name="adj1" fmla="val 50000"/>
                      <a:gd name="adj2" fmla="val 37179"/>
                    </a:avLst>
                  </a:prstGeom>
                  <a:solidFill>
                    <a:srgbClr val="0070C0"/>
                  </a:solidFill>
                  <a:ln w="9525">
                    <a:solidFill>
                      <a:srgbClr val="0070C0"/>
                    </a:solidFill>
                    <a:miter lim="800000"/>
                    <a:headEnd/>
                    <a:tailEnd/>
                  </a:ln>
                </p:spPr>
                <p:txBody>
                  <a:bodyPr rot="0" vert="horz" wrap="square" lIns="91440" tIns="45720" rIns="91440" bIns="45720" anchor="t" anchorCtr="0" upright="1">
                    <a:noAutofit/>
                  </a:bodyPr>
                  <a:lstStyle/>
                  <a:p>
                    <a:endParaRPr lang="en-US"/>
                  </a:p>
                </p:txBody>
              </p:sp>
              <p:sp>
                <p:nvSpPr>
                  <p:cNvPr id="46" name="Text Box 26">
                    <a:extLst>
                      <a:ext uri="{FF2B5EF4-FFF2-40B4-BE49-F238E27FC236}">
                        <a16:creationId xmlns:a16="http://schemas.microsoft.com/office/drawing/2014/main" id="{FDC169F9-F0FD-03F7-3392-C8590B8FEB87}"/>
                      </a:ext>
                    </a:extLst>
                  </p:cNvPr>
                  <p:cNvSpPr txBox="1">
                    <a:spLocks noChangeArrowheads="1"/>
                  </p:cNvSpPr>
                  <p:nvPr/>
                </p:nvSpPr>
                <p:spPr bwMode="auto">
                  <a:xfrm>
                    <a:off x="-40957" y="1148080"/>
                    <a:ext cx="2545397" cy="38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Tập</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dữ</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liệu</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huấn</a:t>
                    </a:r>
                    <a:r>
                      <a:rPr lang="en-US" altLang="en-US" sz="2000" b="1" dirty="0">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uyện</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47" name="Text Box 27">
                    <a:extLst>
                      <a:ext uri="{FF2B5EF4-FFF2-40B4-BE49-F238E27FC236}">
                        <a16:creationId xmlns:a16="http://schemas.microsoft.com/office/drawing/2014/main" id="{9928336A-201F-DCA4-F5E0-4B9107C31559}"/>
                      </a:ext>
                    </a:extLst>
                  </p:cNvPr>
                  <p:cNvSpPr txBox="1">
                    <a:spLocks noChangeArrowheads="1"/>
                  </p:cNvSpPr>
                  <p:nvPr/>
                </p:nvSpPr>
                <p:spPr bwMode="auto">
                  <a:xfrm>
                    <a:off x="-153407" y="3859147"/>
                    <a:ext cx="2266950" cy="25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Tập</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dữ</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liệu</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kiểm</a:t>
                    </a:r>
                    <a:r>
                      <a:rPr kumimoji="0" lang="en-US" altLang="en-US" sz="20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thử</a:t>
                    </a:r>
                    <a:endParaRPr kumimoji="0" lang="en-US" altLang="en-US" sz="20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48" name="Text Box 28">
                    <a:extLst>
                      <a:ext uri="{FF2B5EF4-FFF2-40B4-BE49-F238E27FC236}">
                        <a16:creationId xmlns:a16="http://schemas.microsoft.com/office/drawing/2014/main" id="{400FF501-34F5-45CF-288D-8AA046C800D6}"/>
                      </a:ext>
                    </a:extLst>
                  </p:cNvPr>
                  <p:cNvSpPr txBox="1">
                    <a:spLocks noChangeArrowheads="1"/>
                  </p:cNvSpPr>
                  <p:nvPr/>
                </p:nvSpPr>
                <p:spPr bwMode="auto">
                  <a:xfrm>
                    <a:off x="2685098" y="995363"/>
                    <a:ext cx="2038350" cy="40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effectLst/>
                        <a:latin typeface="Arial" panose="020B0604020202020204" pitchFamily="34" charset="0"/>
                        <a:ea typeface="Roboto" panose="02000000000000000000" pitchFamily="2" charset="0"/>
                        <a:cs typeface="Arial" panose="020B0604020202020204" pitchFamily="34" charset="0"/>
                      </a:rPr>
                      <a:t>Tiền</a:t>
                    </a:r>
                    <a:r>
                      <a:rPr kumimoji="0" lang="en-US" altLang="en-US" sz="2000" b="1" i="0" u="none" strike="noStrike" cap="none" normalizeH="0" baseline="0" dirty="0">
                        <a:ln>
                          <a:noFill/>
                        </a:ln>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effectLst/>
                        <a:latin typeface="Arial" panose="020B0604020202020204" pitchFamily="34" charset="0"/>
                        <a:ea typeface="Roboto" panose="02000000000000000000" pitchFamily="2" charset="0"/>
                        <a:cs typeface="Arial" panose="020B0604020202020204" pitchFamily="34" charset="0"/>
                      </a:rPr>
                      <a:t>xử</a:t>
                    </a:r>
                    <a:r>
                      <a:rPr kumimoji="0" lang="en-US" altLang="en-US" sz="2000" b="1" i="0" u="none" strike="noStrike" cap="none" normalizeH="0" baseline="0" dirty="0">
                        <a:ln>
                          <a:noFill/>
                        </a:ln>
                        <a:effectLst/>
                        <a:latin typeface="Arial" panose="020B0604020202020204" pitchFamily="34" charset="0"/>
                        <a:ea typeface="Roboto" panose="02000000000000000000" pitchFamily="2" charset="0"/>
                        <a:cs typeface="Arial" panose="020B0604020202020204" pitchFamily="34" charset="0"/>
                      </a:rPr>
                      <a:t> </a:t>
                    </a:r>
                    <a:r>
                      <a:rPr kumimoji="0" lang="en-US" altLang="en-US" sz="2000" b="1" i="0" u="none" strike="noStrike" cap="none" normalizeH="0" baseline="0" dirty="0" err="1">
                        <a:ln>
                          <a:noFill/>
                        </a:ln>
                        <a:effectLst/>
                        <a:latin typeface="Arial" panose="020B0604020202020204" pitchFamily="34" charset="0"/>
                        <a:ea typeface="Roboto" panose="02000000000000000000" pitchFamily="2" charset="0"/>
                        <a:cs typeface="Arial" panose="020B0604020202020204" pitchFamily="34" charset="0"/>
                      </a:rPr>
                      <a:t>lý</a:t>
                    </a:r>
                    <a:endParaRPr kumimoji="0" lang="en-US" altLang="en-US" sz="2000" b="0" i="0" u="none" strike="noStrike" cap="none" normalizeH="0" baseline="0" dirty="0">
                      <a:ln>
                        <a:noFill/>
                      </a:ln>
                      <a:effectLst/>
                      <a:latin typeface="Arial" panose="020B0604020202020204" pitchFamily="34" charset="0"/>
                      <a:ea typeface="Roboto" panose="02000000000000000000" pitchFamily="2" charset="0"/>
                      <a:cs typeface="Arial" panose="020B0604020202020204" pitchFamily="34" charset="0"/>
                    </a:endParaRPr>
                  </a:p>
                </p:txBody>
              </p:sp>
              <p:sp>
                <p:nvSpPr>
                  <p:cNvPr id="49" name="Text Box 29">
                    <a:extLst>
                      <a:ext uri="{FF2B5EF4-FFF2-40B4-BE49-F238E27FC236}">
                        <a16:creationId xmlns:a16="http://schemas.microsoft.com/office/drawing/2014/main" id="{C87552B2-6A07-2592-B415-4CEED653B337}"/>
                      </a:ext>
                    </a:extLst>
                  </p:cNvPr>
                  <p:cNvSpPr txBox="1">
                    <a:spLocks noChangeArrowheads="1"/>
                  </p:cNvSpPr>
                  <p:nvPr/>
                </p:nvSpPr>
                <p:spPr bwMode="auto">
                  <a:xfrm>
                    <a:off x="2607587" y="3480176"/>
                    <a:ext cx="2038350" cy="40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err="1">
                        <a:latin typeface="Arial" panose="020B0604020202020204" pitchFamily="34" charset="0"/>
                        <a:ea typeface="Roboto" panose="02000000000000000000" pitchFamily="2" charset="0"/>
                        <a:cs typeface="Arial" panose="020B0604020202020204" pitchFamily="34" charset="0"/>
                      </a:rPr>
                      <a:t>Tiền</a:t>
                    </a:r>
                    <a:r>
                      <a:rPr kumimoji="0" lang="en-US" altLang="en-US" sz="2000" b="1" i="0" u="none" strike="noStrike" cap="none" normalizeH="0" baseline="0" dirty="0">
                        <a:ln>
                          <a:noFill/>
                        </a:ln>
                        <a:effectLst/>
                        <a:latin typeface="Arial" panose="020B0604020202020204" pitchFamily="34" charset="0"/>
                        <a:ea typeface="Calibri" panose="020F0502020204030204" pitchFamily="34"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xử</a:t>
                    </a:r>
                    <a:r>
                      <a:rPr lang="en-US" altLang="en-US" sz="2000" b="1" dirty="0">
                        <a:latin typeface="Arial" panose="020B0604020202020204" pitchFamily="34" charset="0"/>
                        <a:ea typeface="Roboto" panose="02000000000000000000" pitchFamily="2" charset="0"/>
                        <a:cs typeface="Arial" panose="020B0604020202020204" pitchFamily="34" charset="0"/>
                      </a:rPr>
                      <a:t> </a:t>
                    </a:r>
                    <a:r>
                      <a:rPr lang="en-US" altLang="en-US" sz="2000" b="1" dirty="0" err="1">
                        <a:latin typeface="Arial" panose="020B0604020202020204" pitchFamily="34" charset="0"/>
                        <a:ea typeface="Roboto" panose="02000000000000000000" pitchFamily="2" charset="0"/>
                        <a:cs typeface="Arial" panose="020B0604020202020204" pitchFamily="34" charset="0"/>
                      </a:rPr>
                      <a:t>lý</a:t>
                    </a:r>
                    <a:endParaRPr lang="en-US" altLang="en-US" sz="2000" b="1" dirty="0">
                      <a:latin typeface="Arial" panose="020B0604020202020204" pitchFamily="34" charset="0"/>
                      <a:ea typeface="Roboto" panose="02000000000000000000" pitchFamily="2" charset="0"/>
                      <a:cs typeface="Arial" panose="020B0604020202020204" pitchFamily="34" charset="0"/>
                    </a:endParaRPr>
                  </a:p>
                </p:txBody>
              </p:sp>
              <p:sp>
                <p:nvSpPr>
                  <p:cNvPr id="50" name="Text Box 30">
                    <a:extLst>
                      <a:ext uri="{FF2B5EF4-FFF2-40B4-BE49-F238E27FC236}">
                        <a16:creationId xmlns:a16="http://schemas.microsoft.com/office/drawing/2014/main" id="{8C07BFD6-04DB-5812-55E1-5710CEA017DA}"/>
                      </a:ext>
                    </a:extLst>
                  </p:cNvPr>
                  <p:cNvSpPr txBox="1">
                    <a:spLocks noChangeArrowheads="1"/>
                  </p:cNvSpPr>
                  <p:nvPr/>
                </p:nvSpPr>
                <p:spPr bwMode="auto">
                  <a:xfrm>
                    <a:off x="4582319" y="1586547"/>
                    <a:ext cx="1604329" cy="22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Roboto" panose="02000000000000000000" pitchFamily="2" charset="0"/>
                      <a:ea typeface="Roboto" panose="02000000000000000000" pitchFamily="2" charset="0"/>
                      <a:cs typeface="Roboto" panose="02000000000000000000" pitchFamily="2" charset="0"/>
                    </a:endParaRPr>
                  </a:p>
                </p:txBody>
              </p:sp>
              <p:sp>
                <p:nvSpPr>
                  <p:cNvPr id="51" name="Text Box 32">
                    <a:extLst>
                      <a:ext uri="{FF2B5EF4-FFF2-40B4-BE49-F238E27FC236}">
                        <a16:creationId xmlns:a16="http://schemas.microsoft.com/office/drawing/2014/main" id="{EEA3BD12-E47E-2473-0AD9-567B7ACFD08D}"/>
                      </a:ext>
                    </a:extLst>
                  </p:cNvPr>
                  <p:cNvSpPr txBox="1">
                    <a:spLocks noChangeArrowheads="1"/>
                  </p:cNvSpPr>
                  <p:nvPr/>
                </p:nvSpPr>
                <p:spPr bwMode="auto">
                  <a:xfrm>
                    <a:off x="10548256" y="3638060"/>
                    <a:ext cx="2038350" cy="30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Kết</a:t>
                    </a:r>
                    <a:r>
                      <a:rPr kumimoji="0" lang="en-US" altLang="en-US" sz="2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US" altLang="en-US" sz="2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quả</a:t>
                    </a:r>
                    <a:endParaRPr kumimoji="0" lang="en-US" altLang="en-US" sz="2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cxnSp>
                <p:nvCxnSpPr>
                  <p:cNvPr id="52" name="Straight Connector 51">
                    <a:extLst>
                      <a:ext uri="{FF2B5EF4-FFF2-40B4-BE49-F238E27FC236}">
                        <a16:creationId xmlns:a16="http://schemas.microsoft.com/office/drawing/2014/main" id="{C5C3390C-9680-378F-A002-60B1CFBAD4B3}"/>
                      </a:ext>
                    </a:extLst>
                  </p:cNvPr>
                  <p:cNvCxnSpPr/>
                  <p:nvPr/>
                </p:nvCxnSpPr>
                <p:spPr>
                  <a:xfrm>
                    <a:off x="9337912" y="2845911"/>
                    <a:ext cx="0" cy="34290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60CB92E-45E6-FA08-51CD-04885BD4DABA}"/>
                      </a:ext>
                    </a:extLst>
                  </p:cNvPr>
                  <p:cNvCxnSpPr/>
                  <p:nvPr/>
                </p:nvCxnSpPr>
                <p:spPr>
                  <a:xfrm flipH="1">
                    <a:off x="7337662" y="3207861"/>
                    <a:ext cx="200025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9B6155D-5CCA-E1D3-4651-86C169212FA5}"/>
                      </a:ext>
                    </a:extLst>
                  </p:cNvPr>
                  <p:cNvCxnSpPr/>
                  <p:nvPr/>
                </p:nvCxnSpPr>
                <p:spPr>
                  <a:xfrm>
                    <a:off x="7347187" y="3198336"/>
                    <a:ext cx="0" cy="4095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0" name="Text Box 30">
                  <a:extLst>
                    <a:ext uri="{FF2B5EF4-FFF2-40B4-BE49-F238E27FC236}">
                      <a16:creationId xmlns:a16="http://schemas.microsoft.com/office/drawing/2014/main" id="{E42925C8-777C-315D-44AC-BC747721D179}"/>
                    </a:ext>
                  </a:extLst>
                </p:cNvPr>
                <p:cNvSpPr txBox="1">
                  <a:spLocks noChangeArrowheads="1"/>
                </p:cNvSpPr>
                <p:nvPr/>
              </p:nvSpPr>
              <p:spPr bwMode="auto">
                <a:xfrm>
                  <a:off x="5196997" y="4213858"/>
                  <a:ext cx="1604329" cy="22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0000"/>
                    </a:solidFill>
                    <a:effectLst/>
                    <a:latin typeface="Roboto" panose="02000000000000000000" pitchFamily="2" charset="0"/>
                    <a:ea typeface="Roboto" panose="02000000000000000000" pitchFamily="2" charset="0"/>
                    <a:cs typeface="Roboto" panose="02000000000000000000" pitchFamily="2" charset="0"/>
                  </a:endParaRPr>
                </a:p>
              </p:txBody>
            </p:sp>
          </p:grpSp>
          <p:sp>
            <p:nvSpPr>
              <p:cNvPr id="17" name="Text Box 30">
                <a:extLst>
                  <a:ext uri="{FF2B5EF4-FFF2-40B4-BE49-F238E27FC236}">
                    <a16:creationId xmlns:a16="http://schemas.microsoft.com/office/drawing/2014/main" id="{E45DDFBD-5DF7-C144-4FBE-91265E75B171}"/>
                  </a:ext>
                </a:extLst>
              </p:cNvPr>
              <p:cNvSpPr txBox="1">
                <a:spLocks noChangeArrowheads="1"/>
              </p:cNvSpPr>
              <p:nvPr/>
            </p:nvSpPr>
            <p:spPr bwMode="auto">
              <a:xfrm>
                <a:off x="6765147" y="1344371"/>
                <a:ext cx="3892903" cy="101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FF0000"/>
                    </a:solidFill>
                    <a:effectLst/>
                    <a:latin typeface="Arial" panose="020B0604020202020204" pitchFamily="34" charset="0"/>
                    <a:ea typeface="Roboto" panose="02000000000000000000" pitchFamily="2" charset="0"/>
                    <a:cs typeface="Arial" panose="020B0604020202020204" pitchFamily="34" charset="0"/>
                  </a:rPr>
                  <a:t>EfficientNetB2, EfficientNetV2L, DenseNet121, InceptionV3, VGG19,Unet</a:t>
                </a:r>
                <a:endParaRPr kumimoji="0" lang="en-US" altLang="en-US" sz="2000" b="0" i="0" u="none" strike="noStrike" cap="none" normalizeH="0" baseline="0" dirty="0">
                  <a:ln>
                    <a:noFill/>
                  </a:ln>
                  <a:solidFill>
                    <a:srgbClr val="FF0000"/>
                  </a:solidFill>
                  <a:effectLst/>
                  <a:latin typeface="Arial" panose="020B0604020202020204" pitchFamily="34" charset="0"/>
                  <a:ea typeface="Roboto" panose="02000000000000000000" pitchFamily="2" charset="0"/>
                  <a:cs typeface="Arial" panose="020B0604020202020204" pitchFamily="34" charset="0"/>
                </a:endParaRPr>
              </a:p>
            </p:txBody>
          </p:sp>
          <p:sp>
            <p:nvSpPr>
              <p:cNvPr id="18" name="Text Box 30">
                <a:extLst>
                  <a:ext uri="{FF2B5EF4-FFF2-40B4-BE49-F238E27FC236}">
                    <a16:creationId xmlns:a16="http://schemas.microsoft.com/office/drawing/2014/main" id="{2896E087-71F1-6982-1A06-0220AE208985}"/>
                  </a:ext>
                </a:extLst>
              </p:cNvPr>
              <p:cNvSpPr txBox="1">
                <a:spLocks noChangeArrowheads="1"/>
              </p:cNvSpPr>
              <p:nvPr/>
            </p:nvSpPr>
            <p:spPr bwMode="auto">
              <a:xfrm>
                <a:off x="6727003" y="3535150"/>
                <a:ext cx="3548301" cy="11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0000"/>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FF0000"/>
                    </a:solidFill>
                    <a:effectLst/>
                    <a:latin typeface="Arial" panose="020B0604020202020204" pitchFamily="34" charset="0"/>
                    <a:ea typeface="Roboto" panose="02000000000000000000" pitchFamily="2" charset="0"/>
                    <a:cs typeface="Arial" panose="020B0604020202020204" pitchFamily="34" charset="0"/>
                  </a:rPr>
                  <a:t>EfficientNetB2, EfficientNetV2L, DenseNet121, InceptionV3, VGG19,Unet</a:t>
                </a:r>
                <a:endParaRPr kumimoji="0" lang="en-US" altLang="en-US" sz="2000" b="0" i="0" u="none" strike="noStrike" cap="none" normalizeH="0" baseline="0" dirty="0">
                  <a:ln>
                    <a:noFill/>
                  </a:ln>
                  <a:solidFill>
                    <a:srgbClr val="FF0000"/>
                  </a:solidFill>
                  <a:effectLst/>
                  <a:latin typeface="Arial" panose="020B0604020202020204" pitchFamily="34" charset="0"/>
                  <a:ea typeface="Roboto" panose="02000000000000000000" pitchFamily="2" charset="0"/>
                  <a:cs typeface="Arial" panose="020B0604020202020204" pitchFamily="34" charset="0"/>
                </a:endParaRPr>
              </a:p>
            </p:txBody>
          </p:sp>
        </p:grpSp>
        <p:pic>
          <p:nvPicPr>
            <p:cNvPr id="58" name="Picture 57">
              <a:extLst>
                <a:ext uri="{FF2B5EF4-FFF2-40B4-BE49-F238E27FC236}">
                  <a16:creationId xmlns:a16="http://schemas.microsoft.com/office/drawing/2014/main" id="{35B5F065-861B-67E5-F5F8-15986A57E6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5142" y="2691038"/>
              <a:ext cx="1642751" cy="1378043"/>
            </a:xfrm>
            <a:prstGeom prst="rect">
              <a:avLst/>
            </a:prstGeom>
          </p:spPr>
        </p:pic>
        <p:pic>
          <p:nvPicPr>
            <p:cNvPr id="60" name="Picture 59">
              <a:extLst>
                <a:ext uri="{FF2B5EF4-FFF2-40B4-BE49-F238E27FC236}">
                  <a16:creationId xmlns:a16="http://schemas.microsoft.com/office/drawing/2014/main" id="{3884BD9B-439E-1A05-680F-A27AED4C79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2555" y="2830072"/>
              <a:ext cx="1602666" cy="1360851"/>
            </a:xfrm>
            <a:prstGeom prst="rect">
              <a:avLst/>
            </a:prstGeom>
          </p:spPr>
        </p:pic>
        <p:pic>
          <p:nvPicPr>
            <p:cNvPr id="62" name="Picture 61">
              <a:extLst>
                <a:ext uri="{FF2B5EF4-FFF2-40B4-BE49-F238E27FC236}">
                  <a16:creationId xmlns:a16="http://schemas.microsoft.com/office/drawing/2014/main" id="{E50D6488-E696-D18B-316B-DEB063ADC5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6390" y="2974360"/>
              <a:ext cx="1692700" cy="1436890"/>
            </a:xfrm>
            <a:prstGeom prst="rect">
              <a:avLst/>
            </a:prstGeom>
          </p:spPr>
        </p:pic>
        <p:pic>
          <p:nvPicPr>
            <p:cNvPr id="64" name="Picture 63">
              <a:extLst>
                <a:ext uri="{FF2B5EF4-FFF2-40B4-BE49-F238E27FC236}">
                  <a16:creationId xmlns:a16="http://schemas.microsoft.com/office/drawing/2014/main" id="{969FDE15-6D4B-CF45-48FF-DB153E7FB0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3782" y="5660037"/>
              <a:ext cx="1824447" cy="1459557"/>
            </a:xfrm>
            <a:prstGeom prst="rect">
              <a:avLst/>
            </a:prstGeom>
          </p:spPr>
        </p:pic>
        <p:pic>
          <p:nvPicPr>
            <p:cNvPr id="66" name="Picture 65">
              <a:extLst>
                <a:ext uri="{FF2B5EF4-FFF2-40B4-BE49-F238E27FC236}">
                  <a16:creationId xmlns:a16="http://schemas.microsoft.com/office/drawing/2014/main" id="{29373B7C-AC15-E026-E08A-C205BB9DEC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4426" y="5774706"/>
              <a:ext cx="1936406" cy="1549125"/>
            </a:xfrm>
            <a:prstGeom prst="rect">
              <a:avLst/>
            </a:prstGeom>
          </p:spPr>
        </p:pic>
        <p:pic>
          <p:nvPicPr>
            <p:cNvPr id="68" name="Picture 67">
              <a:extLst>
                <a:ext uri="{FF2B5EF4-FFF2-40B4-BE49-F238E27FC236}">
                  <a16:creationId xmlns:a16="http://schemas.microsoft.com/office/drawing/2014/main" id="{5EA58A5B-C0FE-E49E-1910-64AD0F2CC4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82060" y="5953560"/>
              <a:ext cx="1875884" cy="1500707"/>
            </a:xfrm>
            <a:prstGeom prst="rect">
              <a:avLst/>
            </a:prstGeom>
          </p:spPr>
        </p:pic>
        <p:pic>
          <p:nvPicPr>
            <p:cNvPr id="72" name="Picture 71">
              <a:extLst>
                <a:ext uri="{FF2B5EF4-FFF2-40B4-BE49-F238E27FC236}">
                  <a16:creationId xmlns:a16="http://schemas.microsoft.com/office/drawing/2014/main" id="{ECB3831F-E705-846A-15F8-768C690B6620}"/>
                </a:ext>
              </a:extLst>
            </p:cNvPr>
            <p:cNvPicPr>
              <a:picLocks noChangeAspect="1"/>
            </p:cNvPicPr>
            <p:nvPr/>
          </p:nvPicPr>
          <p:blipFill>
            <a:blip r:embed="rId9"/>
            <a:stretch>
              <a:fillRect/>
            </a:stretch>
          </p:blipFill>
          <p:spPr>
            <a:xfrm>
              <a:off x="12885884" y="5731998"/>
              <a:ext cx="3276884" cy="1722269"/>
            </a:xfrm>
            <a:prstGeom prst="rect">
              <a:avLst/>
            </a:prstGeom>
          </p:spPr>
        </p:pic>
        <p:pic>
          <p:nvPicPr>
            <p:cNvPr id="74" name="Picture 73">
              <a:extLst>
                <a:ext uri="{FF2B5EF4-FFF2-40B4-BE49-F238E27FC236}">
                  <a16:creationId xmlns:a16="http://schemas.microsoft.com/office/drawing/2014/main" id="{F6DEB8E7-61AD-485B-3D47-75018F304D83}"/>
                </a:ext>
              </a:extLst>
            </p:cNvPr>
            <p:cNvPicPr>
              <a:picLocks noChangeAspect="1"/>
            </p:cNvPicPr>
            <p:nvPr/>
          </p:nvPicPr>
          <p:blipFill>
            <a:blip r:embed="rId10"/>
            <a:stretch>
              <a:fillRect/>
            </a:stretch>
          </p:blipFill>
          <p:spPr>
            <a:xfrm>
              <a:off x="16208006" y="5594024"/>
              <a:ext cx="1653683" cy="1857993"/>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US" sz="4500" b="1" i="1" spc="-354" dirty="0">
                <a:solidFill>
                  <a:srgbClr val="002060"/>
                </a:solidFill>
                <a:latin typeface="Montserrat Extra-Bold" panose="020B0604020202020204" charset="0"/>
                <a:cs typeface="Arial"/>
              </a:rPr>
              <a:t>3. PHƯƠNG PHÁP ĐỀ XUẤT</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graphicFrame>
        <p:nvGraphicFramePr>
          <p:cNvPr id="12" name="Chart 11">
            <a:extLst>
              <a:ext uri="{FF2B5EF4-FFF2-40B4-BE49-F238E27FC236}">
                <a16:creationId xmlns:a16="http://schemas.microsoft.com/office/drawing/2014/main" id="{279F77DE-5918-3CC5-28BA-FD2DC495DEA6}"/>
              </a:ext>
            </a:extLst>
          </p:cNvPr>
          <p:cNvGraphicFramePr/>
          <p:nvPr>
            <p:extLst>
              <p:ext uri="{D42A27DB-BD31-4B8C-83A1-F6EECF244321}">
                <p14:modId xmlns:p14="http://schemas.microsoft.com/office/powerpoint/2010/main" val="3484436015"/>
              </p:ext>
            </p:extLst>
          </p:nvPr>
        </p:nvGraphicFramePr>
        <p:xfrm>
          <a:off x="3048000" y="1790700"/>
          <a:ext cx="12192000" cy="77720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961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US" sz="4500" b="1" i="1" spc="-354" dirty="0">
                <a:solidFill>
                  <a:srgbClr val="002060"/>
                </a:solidFill>
                <a:latin typeface="Montserrat Extra-Bold" panose="020B0604020202020204" charset="0"/>
                <a:cs typeface="Arial"/>
              </a:rPr>
              <a:t>3. PHƯƠNG PHÁP ĐỀ XUẤT</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graphicFrame>
        <p:nvGraphicFramePr>
          <p:cNvPr id="12" name="Table 12">
            <a:extLst>
              <a:ext uri="{FF2B5EF4-FFF2-40B4-BE49-F238E27FC236}">
                <a16:creationId xmlns:a16="http://schemas.microsoft.com/office/drawing/2014/main" id="{2172A9DB-B360-1277-9835-B0FA7FB9129F}"/>
              </a:ext>
            </a:extLst>
          </p:cNvPr>
          <p:cNvGraphicFramePr>
            <a:graphicFrameLocks noGrp="1"/>
          </p:cNvGraphicFramePr>
          <p:nvPr>
            <p:extLst>
              <p:ext uri="{D42A27DB-BD31-4B8C-83A1-F6EECF244321}">
                <p14:modId xmlns:p14="http://schemas.microsoft.com/office/powerpoint/2010/main" val="4222460919"/>
              </p:ext>
            </p:extLst>
          </p:nvPr>
        </p:nvGraphicFramePr>
        <p:xfrm>
          <a:off x="1052762" y="3202339"/>
          <a:ext cx="16230601" cy="60834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281430404"/>
                    </a:ext>
                  </a:extLst>
                </a:gridCol>
                <a:gridCol w="1524000">
                  <a:extLst>
                    <a:ext uri="{9D8B030D-6E8A-4147-A177-3AD203B41FA5}">
                      <a16:colId xmlns:a16="http://schemas.microsoft.com/office/drawing/2014/main" val="3710972808"/>
                    </a:ext>
                  </a:extLst>
                </a:gridCol>
                <a:gridCol w="4464229">
                  <a:extLst>
                    <a:ext uri="{9D8B030D-6E8A-4147-A177-3AD203B41FA5}">
                      <a16:colId xmlns:a16="http://schemas.microsoft.com/office/drawing/2014/main" val="3321656132"/>
                    </a:ext>
                  </a:extLst>
                </a:gridCol>
                <a:gridCol w="2499724">
                  <a:extLst>
                    <a:ext uri="{9D8B030D-6E8A-4147-A177-3AD203B41FA5}">
                      <a16:colId xmlns:a16="http://schemas.microsoft.com/office/drawing/2014/main" val="2358377513"/>
                    </a:ext>
                  </a:extLst>
                </a:gridCol>
                <a:gridCol w="2499724">
                  <a:extLst>
                    <a:ext uri="{9D8B030D-6E8A-4147-A177-3AD203B41FA5}">
                      <a16:colId xmlns:a16="http://schemas.microsoft.com/office/drawing/2014/main" val="2142461732"/>
                    </a:ext>
                  </a:extLst>
                </a:gridCol>
                <a:gridCol w="2499724">
                  <a:extLst>
                    <a:ext uri="{9D8B030D-6E8A-4147-A177-3AD203B41FA5}">
                      <a16:colId xmlns:a16="http://schemas.microsoft.com/office/drawing/2014/main" val="3325746429"/>
                    </a:ext>
                  </a:extLst>
                </a:gridCol>
              </a:tblGrid>
              <a:tr h="1090053">
                <a:tc gridSpan="2">
                  <a:txBody>
                    <a:bodyPr/>
                    <a:lstStyle/>
                    <a:p>
                      <a:pPr algn="ctr"/>
                      <a:r>
                        <a:rPr lang="en-GB" sz="3000" dirty="0" err="1">
                          <a:solidFill>
                            <a:schemeClr val="tx1"/>
                          </a:solidFill>
                          <a:latin typeface="Arial" panose="020B0604020202020204" pitchFamily="34" charset="0"/>
                          <a:cs typeface="Arial" panose="020B0604020202020204" pitchFamily="34" charset="0"/>
                        </a:rPr>
                        <a:t>Kịch</a:t>
                      </a:r>
                      <a:r>
                        <a:rPr lang="en-GB" sz="3000" dirty="0">
                          <a:solidFill>
                            <a:schemeClr val="tx1"/>
                          </a:solidFill>
                          <a:latin typeface="Arial" panose="020B0604020202020204" pitchFamily="34" charset="0"/>
                          <a:cs typeface="Arial" panose="020B0604020202020204" pitchFamily="34" charset="0"/>
                        </a:rPr>
                        <a:t> </a:t>
                      </a:r>
                      <a:r>
                        <a:rPr lang="en-GB" sz="3000" dirty="0" err="1">
                          <a:solidFill>
                            <a:schemeClr val="tx1"/>
                          </a:solidFill>
                          <a:latin typeface="Arial" panose="020B0604020202020204" pitchFamily="34" charset="0"/>
                          <a:cs typeface="Arial" panose="020B0604020202020204" pitchFamily="34" charset="0"/>
                        </a:rPr>
                        <a:t>bản</a:t>
                      </a:r>
                      <a:endParaRPr lang="en-US" sz="3000" dirty="0">
                        <a:solidFill>
                          <a:schemeClr val="tx1"/>
                        </a:solidFill>
                        <a:latin typeface="Arial" panose="020B0604020202020204" pitchFamily="34" charset="0"/>
                        <a:cs typeface="Arial" panose="020B0604020202020204" pitchFamily="34" charset="0"/>
                      </a:endParaRPr>
                    </a:p>
                  </a:txBody>
                  <a:tcPr anchor="ctr"/>
                </a:tc>
                <a:tc hMerge="1">
                  <a:txBody>
                    <a:bodyPr/>
                    <a:lstStyle/>
                    <a:p>
                      <a:pPr algn="ctr"/>
                      <a:r>
                        <a:rPr lang="en-GB" sz="3000" dirty="0" err="1">
                          <a:solidFill>
                            <a:schemeClr val="tx1"/>
                          </a:solidFill>
                          <a:latin typeface="Arial" panose="020B0604020202020204" pitchFamily="34" charset="0"/>
                          <a:cs typeface="Arial" panose="020B0604020202020204" pitchFamily="34" charset="0"/>
                        </a:rPr>
                        <a:t>Kịch</a:t>
                      </a:r>
                      <a:r>
                        <a:rPr lang="en-GB" sz="3000" dirty="0">
                          <a:solidFill>
                            <a:schemeClr val="tx1"/>
                          </a:solidFill>
                          <a:latin typeface="Arial" panose="020B0604020202020204" pitchFamily="34" charset="0"/>
                          <a:cs typeface="Arial" panose="020B0604020202020204" pitchFamily="34" charset="0"/>
                        </a:rPr>
                        <a:t> </a:t>
                      </a:r>
                      <a:r>
                        <a:rPr lang="en-GB" sz="3000" dirty="0" err="1">
                          <a:solidFill>
                            <a:schemeClr val="tx1"/>
                          </a:solidFill>
                          <a:latin typeface="Arial" panose="020B0604020202020204" pitchFamily="34" charset="0"/>
                          <a:cs typeface="Arial" panose="020B0604020202020204" pitchFamily="34" charset="0"/>
                        </a:rPr>
                        <a:t>bản</a:t>
                      </a:r>
                      <a:endParaRPr lang="en-US"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err="1">
                          <a:solidFill>
                            <a:schemeClr val="tx1"/>
                          </a:solidFill>
                          <a:latin typeface="Arial" panose="020B0604020202020204" pitchFamily="34" charset="0"/>
                          <a:cs typeface="Arial" panose="020B0604020202020204" pitchFamily="34" charset="0"/>
                        </a:rPr>
                        <a:t>Mạng</a:t>
                      </a:r>
                      <a:r>
                        <a:rPr lang="en-GB" sz="3000" dirty="0">
                          <a:solidFill>
                            <a:schemeClr val="tx1"/>
                          </a:solidFill>
                          <a:latin typeface="Arial" panose="020B0604020202020204" pitchFamily="34" charset="0"/>
                          <a:cs typeface="Arial" panose="020B0604020202020204" pitchFamily="34" charset="0"/>
                        </a:rPr>
                        <a:t> </a:t>
                      </a:r>
                      <a:r>
                        <a:rPr lang="en-GB" sz="3000" dirty="0" err="1">
                          <a:solidFill>
                            <a:schemeClr val="tx1"/>
                          </a:solidFill>
                          <a:latin typeface="Arial" panose="020B0604020202020204" pitchFamily="34" charset="0"/>
                          <a:cs typeface="Arial" panose="020B0604020202020204" pitchFamily="34" charset="0"/>
                        </a:rPr>
                        <a:t>huấn</a:t>
                      </a:r>
                      <a:r>
                        <a:rPr lang="en-GB" sz="3000" dirty="0">
                          <a:solidFill>
                            <a:schemeClr val="tx1"/>
                          </a:solidFill>
                          <a:latin typeface="Arial" panose="020B0604020202020204" pitchFamily="34" charset="0"/>
                          <a:cs typeface="Arial" panose="020B0604020202020204" pitchFamily="34" charset="0"/>
                        </a:rPr>
                        <a:t> </a:t>
                      </a:r>
                      <a:r>
                        <a:rPr lang="en-GB" sz="3000" dirty="0" err="1">
                          <a:solidFill>
                            <a:schemeClr val="tx1"/>
                          </a:solidFill>
                          <a:latin typeface="Arial" panose="020B0604020202020204" pitchFamily="34" charset="0"/>
                          <a:cs typeface="Arial" panose="020B0604020202020204" pitchFamily="34" charset="0"/>
                        </a:rPr>
                        <a:t>luyện</a:t>
                      </a:r>
                      <a:endParaRPr lang="en-US"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a:solidFill>
                            <a:schemeClr val="tx1"/>
                          </a:solidFill>
                          <a:latin typeface="Arial" panose="020B0604020202020204" pitchFamily="34" charset="0"/>
                          <a:cs typeface="Arial" panose="020B0604020202020204" pitchFamily="34" charset="0"/>
                        </a:rPr>
                        <a:t>Batch Size</a:t>
                      </a:r>
                      <a:endParaRPr lang="en-US"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a:solidFill>
                            <a:schemeClr val="tx1"/>
                          </a:solidFill>
                          <a:latin typeface="Arial" panose="020B0604020202020204" pitchFamily="34" charset="0"/>
                          <a:cs typeface="Arial" panose="020B0604020202020204" pitchFamily="34" charset="0"/>
                        </a:rPr>
                        <a:t>Num class</a:t>
                      </a:r>
                      <a:endParaRPr lang="en-US"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err="1">
                          <a:solidFill>
                            <a:schemeClr val="tx1"/>
                          </a:solidFill>
                          <a:latin typeface="Arial" panose="020B0604020202020204" pitchFamily="34" charset="0"/>
                          <a:cs typeface="Arial" panose="020B0604020202020204" pitchFamily="34" charset="0"/>
                        </a:rPr>
                        <a:t>Số</a:t>
                      </a:r>
                      <a:r>
                        <a:rPr lang="en-GB" sz="3000" dirty="0">
                          <a:solidFill>
                            <a:schemeClr val="tx1"/>
                          </a:solidFill>
                          <a:latin typeface="Arial" panose="020B0604020202020204" pitchFamily="34" charset="0"/>
                          <a:cs typeface="Arial" panose="020B0604020202020204" pitchFamily="34" charset="0"/>
                        </a:rPr>
                        <a:t> epoch</a:t>
                      </a:r>
                      <a:endParaRPr lang="en-US" sz="3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19086702"/>
                  </a:ext>
                </a:extLst>
              </a:tr>
              <a:tr h="835082">
                <a:tc>
                  <a:txBody>
                    <a:bodyPr/>
                    <a:lstStyle/>
                    <a:p>
                      <a:pPr algn="ctr"/>
                      <a:r>
                        <a:rPr lang="en-GB" sz="3000" dirty="0" err="1">
                          <a:solidFill>
                            <a:schemeClr val="tx1"/>
                          </a:solidFill>
                          <a:latin typeface="Arial" panose="020B0604020202020204" pitchFamily="34" charset="0"/>
                          <a:cs typeface="Arial" panose="020B0604020202020204" pitchFamily="34" charset="0"/>
                        </a:rPr>
                        <a:t>Phân</a:t>
                      </a:r>
                      <a:r>
                        <a:rPr lang="en-GB" sz="3000" dirty="0">
                          <a:solidFill>
                            <a:schemeClr val="tx1"/>
                          </a:solidFill>
                          <a:latin typeface="Arial" panose="020B0604020202020204" pitchFamily="34" charset="0"/>
                          <a:cs typeface="Arial" panose="020B0604020202020204" pitchFamily="34" charset="0"/>
                        </a:rPr>
                        <a:t> </a:t>
                      </a:r>
                      <a:r>
                        <a:rPr lang="en-GB" sz="3000" dirty="0" err="1">
                          <a:solidFill>
                            <a:schemeClr val="tx1"/>
                          </a:solidFill>
                          <a:latin typeface="Arial" panose="020B0604020202020204" pitchFamily="34" charset="0"/>
                          <a:cs typeface="Arial" panose="020B0604020202020204" pitchFamily="34" charset="0"/>
                        </a:rPr>
                        <a:t>vùng</a:t>
                      </a:r>
                      <a:endParaRPr lang="en-GB"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a:solidFill>
                            <a:schemeClr val="tx1"/>
                          </a:solidFill>
                          <a:latin typeface="Arial" panose="020B0604020202020204" pitchFamily="34" charset="0"/>
                          <a:cs typeface="Arial" panose="020B0604020202020204" pitchFamily="34" charset="0"/>
                        </a:rPr>
                        <a:t>1</a:t>
                      </a:r>
                      <a:endParaRPr lang="en-US"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err="1">
                          <a:solidFill>
                            <a:schemeClr val="tx1"/>
                          </a:solidFill>
                          <a:latin typeface="Arial" panose="020B0604020202020204" pitchFamily="34" charset="0"/>
                          <a:cs typeface="Arial" panose="020B0604020202020204" pitchFamily="34" charset="0"/>
                        </a:rPr>
                        <a:t>Unet</a:t>
                      </a:r>
                      <a:endParaRPr lang="en-US" sz="30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23</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20</a:t>
                      </a:r>
                      <a:endParaRPr lang="en-US" sz="3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04369780"/>
                  </a:ext>
                </a:extLst>
              </a:tr>
              <a:tr h="831657">
                <a:tc rowSpan="5">
                  <a:txBody>
                    <a:bodyPr/>
                    <a:lstStyle/>
                    <a:p>
                      <a:pPr algn="ctr"/>
                      <a:r>
                        <a:rPr lang="en-GB" sz="3000" dirty="0" err="1">
                          <a:latin typeface="Arial" panose="020B0604020202020204" pitchFamily="34" charset="0"/>
                          <a:cs typeface="Arial" panose="020B0604020202020204" pitchFamily="34" charset="0"/>
                        </a:rPr>
                        <a:t>Phân</a:t>
                      </a:r>
                      <a:r>
                        <a:rPr lang="en-GB" sz="3000" dirty="0">
                          <a:latin typeface="Arial" panose="020B0604020202020204" pitchFamily="34" charset="0"/>
                          <a:cs typeface="Arial" panose="020B0604020202020204" pitchFamily="34" charset="0"/>
                        </a:rPr>
                        <a:t> </a:t>
                      </a:r>
                      <a:r>
                        <a:rPr lang="en-GB" sz="3000" dirty="0" err="1">
                          <a:latin typeface="Arial" panose="020B0604020202020204" pitchFamily="34" charset="0"/>
                          <a:cs typeface="Arial" panose="020B0604020202020204" pitchFamily="34" charset="0"/>
                        </a:rPr>
                        <a:t>loại</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EfficientNetB2</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16</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20</a:t>
                      </a:r>
                      <a:endParaRPr lang="en-US" sz="3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22006870"/>
                  </a:ext>
                </a:extLst>
              </a:tr>
              <a:tr h="831657">
                <a:tc vMerge="1">
                  <a:txBody>
                    <a:bodyPr/>
                    <a:lstStyle/>
                    <a:p>
                      <a:pPr algn="ct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3</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EfficientNetV2L</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16</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20</a:t>
                      </a:r>
                      <a:endParaRPr lang="en-US" sz="3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977578722"/>
                  </a:ext>
                </a:extLst>
              </a:tr>
              <a:tr h="831657">
                <a:tc vMerge="1">
                  <a:txBody>
                    <a:bodyPr/>
                    <a:lstStyle/>
                    <a:p>
                      <a:pPr algn="ct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4</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DenseNet121</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16</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20</a:t>
                      </a:r>
                      <a:endParaRPr lang="en-US" sz="3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10865067"/>
                  </a:ext>
                </a:extLst>
              </a:tr>
              <a:tr h="831657">
                <a:tc vMerge="1">
                  <a:txBody>
                    <a:bodyPr/>
                    <a:lstStyle/>
                    <a:p>
                      <a:pPr algn="ct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5</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InceptionV3</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16</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20</a:t>
                      </a:r>
                      <a:endParaRPr lang="en-US" sz="3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1256376"/>
                  </a:ext>
                </a:extLst>
              </a:tr>
              <a:tr h="831657">
                <a:tc vMerge="1">
                  <a:txBody>
                    <a:bodyPr/>
                    <a:lstStyle/>
                    <a:p>
                      <a:pPr algn="ct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6</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VGG19</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16</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8</a:t>
                      </a:r>
                      <a:endParaRPr lang="en-US" sz="3000" dirty="0">
                        <a:latin typeface="Arial" panose="020B0604020202020204" pitchFamily="34" charset="0"/>
                        <a:cs typeface="Arial" panose="020B0604020202020204" pitchFamily="34" charset="0"/>
                      </a:endParaRPr>
                    </a:p>
                  </a:txBody>
                  <a:tcPr anchor="ctr"/>
                </a:tc>
                <a:tc>
                  <a:txBody>
                    <a:bodyPr/>
                    <a:lstStyle/>
                    <a:p>
                      <a:pPr algn="ctr"/>
                      <a:r>
                        <a:rPr lang="en-GB" sz="3000" dirty="0">
                          <a:latin typeface="Arial" panose="020B0604020202020204" pitchFamily="34" charset="0"/>
                          <a:cs typeface="Arial" panose="020B0604020202020204" pitchFamily="34" charset="0"/>
                        </a:rPr>
                        <a:t>20</a:t>
                      </a:r>
                      <a:endParaRPr lang="en-US" sz="3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59380688"/>
                  </a:ext>
                </a:extLst>
              </a:tr>
            </a:tbl>
          </a:graphicData>
        </a:graphic>
      </p:graphicFrame>
      <p:sp>
        <p:nvSpPr>
          <p:cNvPr id="13" name="TextBox 12">
            <a:extLst>
              <a:ext uri="{FF2B5EF4-FFF2-40B4-BE49-F238E27FC236}">
                <a16:creationId xmlns:a16="http://schemas.microsoft.com/office/drawing/2014/main" id="{765F5441-AF58-BD6A-0A71-97F1CD7FE5BC}"/>
              </a:ext>
            </a:extLst>
          </p:cNvPr>
          <p:cNvSpPr txBox="1"/>
          <p:nvPr/>
        </p:nvSpPr>
        <p:spPr>
          <a:xfrm>
            <a:off x="2057400" y="1788935"/>
            <a:ext cx="4851008" cy="630942"/>
          </a:xfrm>
          <a:prstGeom prst="rect">
            <a:avLst/>
          </a:prstGeom>
          <a:noFill/>
        </p:spPr>
        <p:txBody>
          <a:bodyPr wrap="none" rtlCol="0">
            <a:spAutoFit/>
          </a:bodyPr>
          <a:lstStyle/>
          <a:p>
            <a:r>
              <a:rPr lang="en-GB" sz="3500" b="1" dirty="0" err="1">
                <a:latin typeface="Arial" panose="020B0604020202020204" pitchFamily="34" charset="0"/>
                <a:cs typeface="Arial" panose="020B0604020202020204" pitchFamily="34" charset="0"/>
              </a:rPr>
              <a:t>Kịch</a:t>
            </a:r>
            <a:r>
              <a:rPr lang="en-GB" sz="3500" b="1" dirty="0">
                <a:latin typeface="Arial" panose="020B0604020202020204" pitchFamily="34" charset="0"/>
                <a:cs typeface="Arial" panose="020B0604020202020204" pitchFamily="34" charset="0"/>
              </a:rPr>
              <a:t> </a:t>
            </a:r>
            <a:r>
              <a:rPr lang="en-GB" sz="3500" b="1" dirty="0" err="1">
                <a:latin typeface="Arial" panose="020B0604020202020204" pitchFamily="34" charset="0"/>
                <a:cs typeface="Arial" panose="020B0604020202020204" pitchFamily="34" charset="0"/>
              </a:rPr>
              <a:t>bảng</a:t>
            </a:r>
            <a:r>
              <a:rPr lang="en-GB" sz="3500" b="1" dirty="0">
                <a:latin typeface="Arial" panose="020B0604020202020204" pitchFamily="34" charset="0"/>
                <a:cs typeface="Arial" panose="020B0604020202020204" pitchFamily="34" charset="0"/>
              </a:rPr>
              <a:t> </a:t>
            </a:r>
            <a:r>
              <a:rPr lang="en-GB" sz="3500" b="1" dirty="0" err="1">
                <a:latin typeface="Arial" panose="020B0604020202020204" pitchFamily="34" charset="0"/>
                <a:cs typeface="Arial" panose="020B0604020202020204" pitchFamily="34" charset="0"/>
              </a:rPr>
              <a:t>huấn</a:t>
            </a:r>
            <a:r>
              <a:rPr lang="en-GB" sz="3500" b="1" dirty="0">
                <a:latin typeface="Arial" panose="020B0604020202020204" pitchFamily="34" charset="0"/>
                <a:cs typeface="Arial" panose="020B0604020202020204" pitchFamily="34" charset="0"/>
              </a:rPr>
              <a:t> </a:t>
            </a:r>
            <a:r>
              <a:rPr lang="en-GB" sz="3500" b="1" dirty="0" err="1">
                <a:latin typeface="Arial" panose="020B0604020202020204" pitchFamily="34" charset="0"/>
                <a:cs typeface="Arial" panose="020B0604020202020204" pitchFamily="34" charset="0"/>
              </a:rPr>
              <a:t>luyện</a:t>
            </a:r>
            <a:endParaRPr lang="en-US" sz="3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85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724238"/>
            <a:ext cx="17259300" cy="710066"/>
          </a:xfrm>
          <a:prstGeom prst="rect">
            <a:avLst/>
          </a:prstGeom>
        </p:spPr>
        <p:txBody>
          <a:bodyPr lIns="0" tIns="0" rIns="0" bIns="0" rtlCol="0" anchor="t">
            <a:spAutoFit/>
          </a:bodyPr>
          <a:lstStyle/>
          <a:p>
            <a:pPr>
              <a:lnSpc>
                <a:spcPts val="5880"/>
              </a:lnSpc>
            </a:pPr>
            <a:r>
              <a:rPr lang="en-GB" sz="4500" i="1" dirty="0">
                <a:solidFill>
                  <a:srgbClr val="002060"/>
                </a:solidFill>
                <a:latin typeface="Montserrat Extra-Bold" panose="020B0604020202020204" charset="0"/>
              </a:rPr>
              <a:t>4. </a:t>
            </a:r>
            <a:r>
              <a:rPr lang="en-GB" sz="4500" i="1" dirty="0" err="1">
                <a:solidFill>
                  <a:srgbClr val="002060"/>
                </a:solidFill>
                <a:latin typeface="Montserrat Extra-Bold" panose="020B0604020202020204" charset="0"/>
              </a:rPr>
              <a:t>Kết</a:t>
            </a:r>
            <a:r>
              <a:rPr lang="en-GB" sz="4500" i="1" dirty="0">
                <a:solidFill>
                  <a:srgbClr val="002060"/>
                </a:solidFill>
                <a:latin typeface="Montserrat Extra-Bold" panose="020B0604020202020204" charset="0"/>
              </a:rPr>
              <a:t> </a:t>
            </a:r>
            <a:r>
              <a:rPr lang="en-GB" sz="4500" i="1" dirty="0" err="1">
                <a:solidFill>
                  <a:srgbClr val="002060"/>
                </a:solidFill>
                <a:latin typeface="Montserrat Extra-Bold" panose="020B0604020202020204" charset="0"/>
              </a:rPr>
              <a:t>quả</a:t>
            </a:r>
            <a:endParaRPr lang="en-US" sz="4500" i="1" dirty="0">
              <a:solidFill>
                <a:srgbClr val="002060"/>
              </a:solidFill>
              <a:latin typeface="Montserrat Extra-Bold" panose="020B0604020202020204" charset="0"/>
            </a:endParaRPr>
          </a:p>
        </p:txBody>
      </p:sp>
      <p:sp>
        <p:nvSpPr>
          <p:cNvPr id="3" name="AutoShape 3"/>
          <p:cNvSpPr/>
          <p:nvPr/>
        </p:nvSpPr>
        <p:spPr>
          <a:xfrm>
            <a:off x="1028700" y="9781780"/>
            <a:ext cx="16230600" cy="1351653"/>
          </a:xfrm>
          <a:prstGeom prst="rect">
            <a:avLst/>
          </a:prstGeom>
          <a:solidFill>
            <a:srgbClr val="1C9B5E"/>
          </a:solidFill>
        </p:spPr>
      </p:sp>
      <p:sp>
        <p:nvSpPr>
          <p:cNvPr id="4" name="AutoShape 4"/>
          <p:cNvSpPr/>
          <p:nvPr/>
        </p:nvSpPr>
        <p:spPr>
          <a:xfrm>
            <a:off x="1028700" y="-814683"/>
            <a:ext cx="16230600" cy="1351653"/>
          </a:xfrm>
          <a:prstGeom prst="rect">
            <a:avLst/>
          </a:prstGeom>
          <a:solidFill>
            <a:srgbClr val="1C9B5E"/>
          </a:solidFill>
        </p:spPr>
      </p:sp>
      <p:sp>
        <p:nvSpPr>
          <p:cNvPr id="12" name="TextBox 11">
            <a:extLst>
              <a:ext uri="{FF2B5EF4-FFF2-40B4-BE49-F238E27FC236}">
                <a16:creationId xmlns:a16="http://schemas.microsoft.com/office/drawing/2014/main" id="{03435909-782C-2AD1-6B3E-994AF961B019}"/>
              </a:ext>
            </a:extLst>
          </p:cNvPr>
          <p:cNvSpPr txBox="1"/>
          <p:nvPr/>
        </p:nvSpPr>
        <p:spPr>
          <a:xfrm>
            <a:off x="1415571" y="2377198"/>
            <a:ext cx="4419600"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Kịch</a:t>
            </a:r>
            <a:r>
              <a:rPr kumimoji="0" lang="en-GB"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bản1: </a:t>
            </a:r>
            <a:r>
              <a:rPr kumimoji="0" lang="en-GB"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Unet</a:t>
            </a:r>
            <a:endParaRPr kumimoji="0" lang="en-US" altLang="en-US" sz="3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sp>
        <p:nvSpPr>
          <p:cNvPr id="14" name="TextBox 13">
            <a:extLst>
              <a:ext uri="{FF2B5EF4-FFF2-40B4-BE49-F238E27FC236}">
                <a16:creationId xmlns:a16="http://schemas.microsoft.com/office/drawing/2014/main" id="{92D186AD-DC8D-8CD7-B525-9BC024D611FB}"/>
              </a:ext>
            </a:extLst>
          </p:cNvPr>
          <p:cNvSpPr txBox="1"/>
          <p:nvPr/>
        </p:nvSpPr>
        <p:spPr>
          <a:xfrm>
            <a:off x="653571" y="6810182"/>
            <a:ext cx="5943600" cy="63094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Kịch</a:t>
            </a:r>
            <a:r>
              <a:rPr kumimoji="0" lang="en-GB"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a:t>
            </a:r>
            <a:r>
              <a:rPr kumimoji="0" lang="en-GB" altLang="en-US" sz="3500" b="1" i="0" u="none" strike="noStrike" cap="none" normalizeH="0" baseline="0" dirty="0" err="1">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bản</a:t>
            </a:r>
            <a:r>
              <a:rPr kumimoji="0" lang="en-GB" altLang="en-US" sz="3500" b="1"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rPr>
              <a:t> 2: EfficientNetB2</a:t>
            </a:r>
            <a:endParaRPr kumimoji="0" lang="en-US" altLang="en-US" sz="3500" b="0" i="0" u="none" strike="noStrike" cap="none" normalizeH="0" baseline="0" dirty="0">
              <a:ln>
                <a:noFill/>
              </a:ln>
              <a:solidFill>
                <a:schemeClr val="tx1"/>
              </a:solidFill>
              <a:effectLst/>
              <a:latin typeface="Arial" panose="020B0604020202020204" pitchFamily="34" charset="0"/>
              <a:ea typeface="Roboto" panose="02000000000000000000" pitchFamily="2" charset="0"/>
              <a:cs typeface="Arial" panose="020B0604020202020204" pitchFamily="34" charset="0"/>
            </a:endParaRPr>
          </a:p>
        </p:txBody>
      </p:sp>
      <p:pic>
        <p:nvPicPr>
          <p:cNvPr id="1026" name="Picture 2">
            <a:extLst>
              <a:ext uri="{FF2B5EF4-FFF2-40B4-BE49-F238E27FC236}">
                <a16:creationId xmlns:a16="http://schemas.microsoft.com/office/drawing/2014/main" id="{FFED7852-6B1C-E81E-AE2F-D8FB9740E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872081"/>
            <a:ext cx="9878730" cy="4340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62F0DB-E040-1C7E-67AA-EC907DBBA639}"/>
              </a:ext>
            </a:extLst>
          </p:cNvPr>
          <p:cNvPicPr>
            <a:picLocks noChangeAspect="1"/>
          </p:cNvPicPr>
          <p:nvPr/>
        </p:nvPicPr>
        <p:blipFill>
          <a:blip r:embed="rId4"/>
          <a:stretch>
            <a:fillRect/>
          </a:stretch>
        </p:blipFill>
        <p:spPr>
          <a:xfrm>
            <a:off x="6323068" y="5236346"/>
            <a:ext cx="10354294" cy="4545434"/>
          </a:xfrm>
          <a:prstGeom prst="rect">
            <a:avLst/>
          </a:prstGeom>
        </p:spPr>
      </p:pic>
    </p:spTree>
    <p:extLst>
      <p:ext uri="{BB962C8B-B14F-4D97-AF65-F5344CB8AC3E}">
        <p14:creationId xmlns:p14="http://schemas.microsoft.com/office/powerpoint/2010/main" val="3884574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2410</Words>
  <Application>Microsoft Office PowerPoint</Application>
  <PresentationFormat>Custom</PresentationFormat>
  <Paragraphs>242</Paragraphs>
  <Slides>17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Extra-Bold</vt:lpstr>
      <vt:lpstr>Times New Roman</vt:lpstr>
      <vt:lpstr>Roboto</vt:lpstr>
      <vt:lpstr>Montserrat Extra-Bold Italics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Company Profile Presentation</dc:title>
  <cp:lastModifiedBy>Lê Hoàng Tâm</cp:lastModifiedBy>
  <cp:revision>480</cp:revision>
  <dcterms:created xsi:type="dcterms:W3CDTF">2006-08-16T00:00:00Z</dcterms:created>
  <dcterms:modified xsi:type="dcterms:W3CDTF">2023-06-21T11:44:14Z</dcterms:modified>
  <dc:identifier>DAFbpHv4NzI</dc:identifier>
</cp:coreProperties>
</file>